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tif" ContentType="image/ti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785" r:id="rId3"/>
  </p:sldMasterIdLst>
  <p:notesMasterIdLst>
    <p:notesMasterId r:id="rId18"/>
  </p:notesMasterIdLst>
  <p:sldIdLst>
    <p:sldId id="273" r:id="rId4"/>
    <p:sldId id="257" r:id="rId5"/>
    <p:sldId id="261" r:id="rId6"/>
    <p:sldId id="2809" r:id="rId7"/>
    <p:sldId id="2888" r:id="rId8"/>
    <p:sldId id="27580" r:id="rId9"/>
    <p:sldId id="27578" r:id="rId10"/>
    <p:sldId id="2695" r:id="rId11"/>
    <p:sldId id="27469" r:id="rId12"/>
    <p:sldId id="27483" r:id="rId13"/>
    <p:sldId id="281" r:id="rId14"/>
    <p:sldId id="27534" r:id="rId15"/>
    <p:sldId id="279" r:id="rId16"/>
    <p:sldId id="298" r:id="rId17"/>
  </p:sldIdLst>
  <p:sldSz cx="12192000" cy="6858000"/>
  <p:notesSz cx="6858000" cy="9144000"/>
  <p:defaultTextStyle>
    <a:defPPr>
      <a:defRPr lang="es-P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67C95D-2098-4289-AC35-B683ACBF3F15}" name="Jahir Sanchez" initials="" userId="S::jsanchez@propanama.gob.pa::0d2aae59-b14b-4159-91aa-7612472805e4" providerId="AD"/>
  <p188:author id="{BAC8576A-6784-82CF-E53E-427D7CCCD286}" name="Keyssi  Moreno" initials="" userId="S::kmoreno@propanama.gob.pa::6f258e39-3262-45fb-8809-1707e79f6bd8" providerId="AD"/>
  <p188:author id="{3F5DE09B-ABE9-6477-C4D9-87AB550FE85E}" name="Stephanie Pragnell" initials="SP" userId="S::spragnell@propanama.gob.pa::18450aa9-0467-4bd6-8d24-c9f493bea163" providerId="AD"/>
  <p188:author id="{1738F4BD-9ACD-FC6C-0492-7E45A1E500B6}" name="Julio Calvo" initials="JC" userId="S::jcalvo@propanama.gob.pa::fb07bdd2-c9b2-4df3-8140-83cf0bf5bd1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C82"/>
    <a:srgbClr val="204185"/>
    <a:srgbClr val="002E6F"/>
    <a:srgbClr val="FFFFFF"/>
    <a:srgbClr val="02FFF7"/>
    <a:srgbClr val="00FCFF"/>
    <a:srgbClr val="00B4B0"/>
    <a:srgbClr val="00387D"/>
    <a:srgbClr val="203A72"/>
    <a:srgbClr val="60CB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8/10/relationships/authors" Target="authors.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33D0D2-04A7-45A8-82D3-FAE541410E5D}" type="datetimeFigureOut">
              <a:rPr lang="en-US" smtClean="0"/>
              <a:t>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93D6C0-747B-44A5-AB30-F875465F7B9C}" type="slidenum">
              <a:rPr lang="en-US" smtClean="0"/>
              <a:t>‹#›</a:t>
            </a:fld>
            <a:endParaRPr lang="en-US"/>
          </a:p>
        </p:txBody>
      </p:sp>
    </p:spTree>
    <p:extLst>
      <p:ext uri="{BB962C8B-B14F-4D97-AF65-F5344CB8AC3E}">
        <p14:creationId xmlns:p14="http://schemas.microsoft.com/office/powerpoint/2010/main" val="1223042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platform.finnovating.com/es/marketplace?utm_source=Blog&amp;utm_medium=web&amp;utm_campaign=Ficha"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PA"/>
          </a:p>
        </p:txBody>
      </p:sp>
      <p:sp>
        <p:nvSpPr>
          <p:cNvPr id="3" name="Notes Placeholder 2"/>
          <p:cNvSpPr>
            <a:spLocks noGrp="1"/>
          </p:cNvSpPr>
          <p:nvPr>
            <p:ph type="body" idx="1"/>
          </p:nvPr>
        </p:nvSpPr>
        <p:spPr/>
        <p:txBody>
          <a:bodyPr/>
          <a:lstStyle/>
          <a:p>
            <a:endParaRPr lang="en-PA"/>
          </a:p>
        </p:txBody>
      </p:sp>
      <p:sp>
        <p:nvSpPr>
          <p:cNvPr id="4" name="Slide Number Placeholder 3"/>
          <p:cNvSpPr>
            <a:spLocks noGrp="1"/>
          </p:cNvSpPr>
          <p:nvPr>
            <p:ph type="sldNum" sz="quarter" idx="5"/>
          </p:nvPr>
        </p:nvSpPr>
        <p:spPr/>
        <p:txBody>
          <a:bodyPr/>
          <a:lstStyle/>
          <a:p>
            <a:fld id="{CB1CA805-5EC0-0640-9CF9-BA06FE61E2E5}" type="slidenum">
              <a:rPr lang="en-PA" smtClean="0"/>
              <a:t>2</a:t>
            </a:fld>
            <a:endParaRPr lang="en-PA"/>
          </a:p>
        </p:txBody>
      </p:sp>
    </p:spTree>
    <p:extLst>
      <p:ext uri="{BB962C8B-B14F-4D97-AF65-F5344CB8AC3E}">
        <p14:creationId xmlns:p14="http://schemas.microsoft.com/office/powerpoint/2010/main" val="2203756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PA"/>
          </a:p>
        </p:txBody>
      </p:sp>
      <p:sp>
        <p:nvSpPr>
          <p:cNvPr id="3" name="Notes Placeholder 2"/>
          <p:cNvSpPr>
            <a:spLocks noGrp="1"/>
          </p:cNvSpPr>
          <p:nvPr>
            <p:ph type="body" idx="1"/>
          </p:nvPr>
        </p:nvSpPr>
        <p:spPr/>
        <p:txBody>
          <a:bodyPr/>
          <a:lstStyle/>
          <a:p>
            <a:endParaRPr lang="en-PA"/>
          </a:p>
        </p:txBody>
      </p:sp>
      <p:sp>
        <p:nvSpPr>
          <p:cNvPr id="4" name="Slide Number Placeholder 3"/>
          <p:cNvSpPr>
            <a:spLocks noGrp="1"/>
          </p:cNvSpPr>
          <p:nvPr>
            <p:ph type="sldNum" sz="quarter" idx="5"/>
          </p:nvPr>
        </p:nvSpPr>
        <p:spPr/>
        <p:txBody>
          <a:bodyPr/>
          <a:lstStyle/>
          <a:p>
            <a:fld id="{CB1CA805-5EC0-0640-9CF9-BA06FE61E2E5}" type="slidenum">
              <a:rPr lang="en-PA" smtClean="0"/>
              <a:t>3</a:t>
            </a:fld>
            <a:endParaRPr lang="en-PA"/>
          </a:p>
        </p:txBody>
      </p:sp>
    </p:spTree>
    <p:extLst>
      <p:ext uri="{BB962C8B-B14F-4D97-AF65-F5344CB8AC3E}">
        <p14:creationId xmlns:p14="http://schemas.microsoft.com/office/powerpoint/2010/main" val="2577326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381000" y="685800"/>
            <a:ext cx="6096000" cy="3429000"/>
          </a:xfrm>
        </p:spPr>
        <p:txBody>
          <a:bodyPr/>
          <a:lstStyle/>
          <a:p>
            <a:endParaRPr lang="es-PA"/>
          </a:p>
        </p:txBody>
      </p:sp>
      <p:sp>
        <p:nvSpPr>
          <p:cNvPr id="3" name="Marcador de notas 2"/>
          <p:cNvSpPr>
            <a:spLocks noGrp="1"/>
          </p:cNvSpPr>
          <p:nvPr>
            <p:ph type="body" idx="1"/>
          </p:nvPr>
        </p:nvSpPr>
        <p:spPr/>
        <p:txBody>
          <a:bodyPr/>
          <a:lstStyle/>
          <a:p>
            <a:r>
              <a:rPr lang="es-ES"/>
              <a:t>Explicación de la Diagrama de contexto en Latinoamérica y el Caribe: Panamá como un punto accesible para turistas internacionales y su posición estratégica en la región.</a:t>
            </a:r>
          </a:p>
        </p:txBody>
      </p:sp>
    </p:spTree>
    <p:extLst>
      <p:ext uri="{BB962C8B-B14F-4D97-AF65-F5344CB8AC3E}">
        <p14:creationId xmlns:p14="http://schemas.microsoft.com/office/powerpoint/2010/main" val="3405821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D3125-615D-3DFF-E71A-EEA08FF53C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575C9B-2898-22D3-88C0-9467E70F601B}"/>
              </a:ext>
            </a:extLst>
          </p:cNvPr>
          <p:cNvSpPr>
            <a:spLocks noGrp="1" noRot="1" noChangeAspect="1"/>
          </p:cNvSpPr>
          <p:nvPr>
            <p:ph type="sldImg"/>
          </p:nvPr>
        </p:nvSpPr>
        <p:spPr/>
        <p:txBody>
          <a:bodyPr/>
          <a:lstStyle/>
          <a:p>
            <a:endParaRPr lang="es-PA"/>
          </a:p>
        </p:txBody>
      </p:sp>
      <p:sp>
        <p:nvSpPr>
          <p:cNvPr id="3" name="Notes Placeholder 2">
            <a:extLst>
              <a:ext uri="{FF2B5EF4-FFF2-40B4-BE49-F238E27FC236}">
                <a16:creationId xmlns:a16="http://schemas.microsoft.com/office/drawing/2014/main" id="{A81B3A4D-69ED-83FF-9DFA-20BCEA98BBA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solidFill>
                  <a:srgbClr val="02FFF7"/>
                </a:solidFill>
                <a:latin typeface="Avenir Next"/>
              </a:rPr>
              <a:t>Economía </a:t>
            </a:r>
            <a:r>
              <a:rPr lang="en-US" err="1">
                <a:solidFill>
                  <a:srgbClr val="02FFF7"/>
                </a:solidFill>
                <a:latin typeface="Avenir Next"/>
              </a:rPr>
              <a:t>panameña</a:t>
            </a:r>
            <a:r>
              <a:rPr lang="en-US">
                <a:solidFill>
                  <a:srgbClr val="02FFF7"/>
                </a:solidFill>
                <a:latin typeface="Avenir Next"/>
              </a:rPr>
              <a:t> en </a:t>
            </a:r>
            <a:r>
              <a:rPr lang="en-US" err="1">
                <a:solidFill>
                  <a:srgbClr val="02FFF7"/>
                </a:solidFill>
                <a:latin typeface="Avenir Next"/>
              </a:rPr>
              <a:t>perspectiva</a:t>
            </a:r>
            <a:endParaRPr lang="en-US">
              <a:solidFill>
                <a:srgbClr val="02FFF7"/>
              </a:solidFill>
              <a:latin typeface="Avenir Nex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noProof="0">
              <a:solidFill>
                <a:srgbClr val="02FFF7"/>
              </a:solidFill>
              <a:latin typeface="Avenir Nex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noProof="0">
                <a:solidFill>
                  <a:schemeClr val="bg1"/>
                </a:solidFill>
                <a:latin typeface="Avenir Light"/>
              </a:rPr>
              <a:t>El Fondo Monetario Internacional (FMI) proyecta un </a:t>
            </a:r>
            <a:r>
              <a:rPr lang="es-ES" sz="1200" b="1" noProof="0">
                <a:solidFill>
                  <a:schemeClr val="bg1"/>
                </a:solidFill>
                <a:latin typeface="Avenir Light"/>
              </a:rPr>
              <a:t>crecimiento de 4% </a:t>
            </a:r>
            <a:r>
              <a:rPr lang="es-ES" sz="1200" noProof="0">
                <a:solidFill>
                  <a:schemeClr val="bg1"/>
                </a:solidFill>
                <a:latin typeface="Avenir Light"/>
              </a:rPr>
              <a:t>para Panamá en su PIB en 2025, mientras que para el resto de América Latina y el Caribe se estima un </a:t>
            </a:r>
            <a:r>
              <a:rPr lang="es-ES" sz="1200" b="1" noProof="0">
                <a:solidFill>
                  <a:schemeClr val="bg1"/>
                </a:solidFill>
                <a:latin typeface="Avenir Light"/>
              </a:rPr>
              <a:t>crecimiento de 2%. </a:t>
            </a:r>
          </a:p>
          <a:p>
            <a:endParaRPr lang="en-US"/>
          </a:p>
          <a:p>
            <a:r>
              <a:rPr lang="es-ES" sz="1200">
                <a:solidFill>
                  <a:schemeClr val="bg1"/>
                </a:solidFill>
                <a:latin typeface="Avenir Light"/>
              </a:rPr>
              <a:t>Se prevé que Panamá alcance la tasa de inflación más baja de Latinoamérica. El IPC para marzo es </a:t>
            </a:r>
            <a:r>
              <a:rPr lang="es-ES" sz="1200" b="1">
                <a:solidFill>
                  <a:schemeClr val="bg1"/>
                </a:solidFill>
                <a:latin typeface="Avenir Light"/>
              </a:rPr>
              <a:t>-0.4%.</a:t>
            </a:r>
          </a:p>
          <a:p>
            <a:endParaRPr lang="en-US"/>
          </a:p>
          <a:p>
            <a:r>
              <a:rPr lang="es-ES" sz="1200">
                <a:solidFill>
                  <a:schemeClr val="bg1"/>
                </a:solidFill>
                <a:latin typeface="Avenir Light"/>
              </a:rPr>
              <a:t>Panamá cuenta con </a:t>
            </a:r>
            <a:r>
              <a:rPr lang="es-ES" sz="1200" b="1">
                <a:solidFill>
                  <a:schemeClr val="bg1"/>
                </a:solidFill>
                <a:latin typeface="Avenir Light"/>
              </a:rPr>
              <a:t>23 </a:t>
            </a:r>
            <a:r>
              <a:rPr lang="es-ES" sz="1200">
                <a:solidFill>
                  <a:schemeClr val="bg1"/>
                </a:solidFill>
                <a:latin typeface="Avenir Light"/>
              </a:rPr>
              <a:t>Tratados de Libre Comercio que nos brindan ventajas para la exportación de mercancías y acceso al </a:t>
            </a:r>
            <a:r>
              <a:rPr lang="es-ES" sz="1200" b="1">
                <a:solidFill>
                  <a:schemeClr val="bg1"/>
                </a:solidFill>
                <a:latin typeface="Avenir Light"/>
              </a:rPr>
              <a:t>15%</a:t>
            </a:r>
            <a:r>
              <a:rPr lang="es-ES" sz="1200">
                <a:solidFill>
                  <a:schemeClr val="bg1"/>
                </a:solidFill>
                <a:latin typeface="Avenir Light"/>
              </a:rPr>
              <a:t> de la población mundial y 59 países</a:t>
            </a:r>
          </a:p>
          <a:p>
            <a:endParaRPr lang="en-US"/>
          </a:p>
          <a:p>
            <a:pPr>
              <a:spcAft>
                <a:spcPts val="600"/>
              </a:spcAft>
            </a:pPr>
            <a:r>
              <a:rPr lang="es-ES" sz="1200">
                <a:solidFill>
                  <a:schemeClr val="bg1"/>
                </a:solidFill>
                <a:latin typeface="Avenir Light"/>
              </a:rPr>
              <a:t>La logística como motor clave de crecimiento económico, destacando la conexión e infraestructura multimodal del país. Este sector representa el </a:t>
            </a:r>
            <a:r>
              <a:rPr lang="es-ES" sz="1200" b="1">
                <a:solidFill>
                  <a:schemeClr val="bg1"/>
                </a:solidFill>
                <a:latin typeface="Avenir Light"/>
              </a:rPr>
              <a:t>26% del PIB </a:t>
            </a:r>
            <a:r>
              <a:rPr lang="es-ES" sz="1200">
                <a:solidFill>
                  <a:schemeClr val="bg1"/>
                </a:solidFill>
                <a:latin typeface="Avenir Light"/>
              </a:rPr>
              <a:t>y genera alrededor de </a:t>
            </a:r>
            <a:r>
              <a:rPr lang="es-ES" sz="1200" b="1">
                <a:solidFill>
                  <a:schemeClr val="bg1"/>
                </a:solidFill>
                <a:latin typeface="Avenir Light"/>
              </a:rPr>
              <a:t>300 mil empleos directos</a:t>
            </a:r>
            <a:r>
              <a:rPr lang="es-ES" sz="1200">
                <a:solidFill>
                  <a:schemeClr val="bg1"/>
                </a:solidFill>
                <a:latin typeface="Avenir Light"/>
              </a:rPr>
              <a:t>.</a:t>
            </a:r>
          </a:p>
          <a:p>
            <a:endParaRPr lang="en-US"/>
          </a:p>
          <a:p>
            <a:r>
              <a:rPr lang="es-ES" sz="1200">
                <a:solidFill>
                  <a:schemeClr val="bg1"/>
                </a:solidFill>
                <a:latin typeface="Avenir Light"/>
              </a:rPr>
              <a:t>Panamá cuenta con la Ley 54 de 1998, que garantiza estabilidad jurídica a las inversiones por un mínimo de 10 años y asegura igualdad de derechos para inversores nacionales y extranjeros en todos los sectores económicos</a:t>
            </a:r>
            <a:endParaRPr lang="en-US"/>
          </a:p>
        </p:txBody>
      </p:sp>
      <p:sp>
        <p:nvSpPr>
          <p:cNvPr id="4" name="Slide Number Placeholder 3">
            <a:extLst>
              <a:ext uri="{FF2B5EF4-FFF2-40B4-BE49-F238E27FC236}">
                <a16:creationId xmlns:a16="http://schemas.microsoft.com/office/drawing/2014/main" id="{19EB101D-AF49-16F7-AAA6-9EADA4ABA4CE}"/>
              </a:ext>
            </a:extLst>
          </p:cNvPr>
          <p:cNvSpPr>
            <a:spLocks noGrp="1"/>
          </p:cNvSpPr>
          <p:nvPr>
            <p:ph type="sldNum" sz="quarter" idx="5"/>
          </p:nvPr>
        </p:nvSpPr>
        <p:spPr/>
        <p:txBody>
          <a:bodyPr/>
          <a:lstStyle/>
          <a:p>
            <a:fld id="{4993D6C0-747B-44A5-AB30-F875465F7B9C}" type="slidenum">
              <a:rPr lang="en-US" smtClean="0"/>
              <a:t>6</a:t>
            </a:fld>
            <a:endParaRPr lang="en-US"/>
          </a:p>
        </p:txBody>
      </p:sp>
    </p:spTree>
    <p:extLst>
      <p:ext uri="{BB962C8B-B14F-4D97-AF65-F5344CB8AC3E}">
        <p14:creationId xmlns:p14="http://schemas.microsoft.com/office/powerpoint/2010/main" val="3311782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15737-572B-CBEC-1BCB-769F2B349C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28F385-4492-47C9-0224-01BE05F7024D}"/>
              </a:ext>
            </a:extLst>
          </p:cNvPr>
          <p:cNvSpPr>
            <a:spLocks noGrp="1" noRot="1" noChangeAspect="1"/>
          </p:cNvSpPr>
          <p:nvPr>
            <p:ph type="sldImg"/>
          </p:nvPr>
        </p:nvSpPr>
        <p:spPr/>
        <p:txBody>
          <a:bodyPr/>
          <a:lstStyle/>
          <a:p>
            <a:endParaRPr lang="es-PA"/>
          </a:p>
        </p:txBody>
      </p:sp>
      <p:sp>
        <p:nvSpPr>
          <p:cNvPr id="3" name="Notes Placeholder 2">
            <a:extLst>
              <a:ext uri="{FF2B5EF4-FFF2-40B4-BE49-F238E27FC236}">
                <a16:creationId xmlns:a16="http://schemas.microsoft.com/office/drawing/2014/main" id="{1A154229-F05D-7E0A-BCE2-940F55800F0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a:extLst>
              <a:ext uri="{FF2B5EF4-FFF2-40B4-BE49-F238E27FC236}">
                <a16:creationId xmlns:a16="http://schemas.microsoft.com/office/drawing/2014/main" id="{CAE3DC3C-AEF1-641A-5F90-E19DDF4C10EB}"/>
              </a:ext>
            </a:extLst>
          </p:cNvPr>
          <p:cNvSpPr>
            <a:spLocks noGrp="1"/>
          </p:cNvSpPr>
          <p:nvPr>
            <p:ph type="sldNum" sz="quarter" idx="5"/>
          </p:nvPr>
        </p:nvSpPr>
        <p:spPr/>
        <p:txBody>
          <a:bodyPr/>
          <a:lstStyle/>
          <a:p>
            <a:fld id="{4993D6C0-747B-44A5-AB30-F875465F7B9C}" type="slidenum">
              <a:rPr lang="en-US" smtClean="0"/>
              <a:t>7</a:t>
            </a:fld>
            <a:endParaRPr lang="en-US"/>
          </a:p>
        </p:txBody>
      </p:sp>
    </p:spTree>
    <p:extLst>
      <p:ext uri="{BB962C8B-B14F-4D97-AF65-F5344CB8AC3E}">
        <p14:creationId xmlns:p14="http://schemas.microsoft.com/office/powerpoint/2010/main" val="1906805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381000" y="685800"/>
            <a:ext cx="6096000" cy="3429000"/>
          </a:xfrm>
        </p:spPr>
        <p:txBody>
          <a:bodyPr/>
          <a:lstStyle/>
          <a:p>
            <a:endParaRPr lang="es-PA"/>
          </a:p>
        </p:txBody>
      </p:sp>
      <p:sp>
        <p:nvSpPr>
          <p:cNvPr id="3" name="Marcador de notas 2"/>
          <p:cNvSpPr>
            <a:spLocks noGrp="1"/>
          </p:cNvSpPr>
          <p:nvPr>
            <p:ph type="body" idx="1"/>
          </p:nvPr>
        </p:nvSpPr>
        <p:spPr/>
        <p:txBody>
          <a:bodyPr/>
          <a:lstStyle/>
          <a:p>
            <a:endParaRPr lang="es-PA"/>
          </a:p>
        </p:txBody>
      </p:sp>
    </p:spTree>
    <p:extLst>
      <p:ext uri="{BB962C8B-B14F-4D97-AF65-F5344CB8AC3E}">
        <p14:creationId xmlns:p14="http://schemas.microsoft.com/office/powerpoint/2010/main" val="471933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381000" y="685800"/>
            <a:ext cx="6096000" cy="3429000"/>
          </a:xfrm>
        </p:spPr>
        <p:txBody>
          <a:bodyPr/>
          <a:lstStyle/>
          <a:p>
            <a:endParaRPr lang="es-PA"/>
          </a:p>
        </p:txBody>
      </p:sp>
      <p:sp>
        <p:nvSpPr>
          <p:cNvPr id="3" name="Marcador de notas 2"/>
          <p:cNvSpPr>
            <a:spLocks noGrp="1"/>
          </p:cNvSpPr>
          <p:nvPr>
            <p:ph type="body" idx="1"/>
          </p:nvPr>
        </p:nvSpPr>
        <p:spPr/>
        <p:txBody>
          <a:bodyPr/>
          <a:lstStyle/>
          <a:p>
            <a:r>
              <a:rPr lang="es-PA"/>
              <a:t>Alrededor del Canal de Panamá, se ha desarrollado un </a:t>
            </a:r>
            <a:r>
              <a:rPr lang="es-PA" err="1"/>
              <a:t>cluster</a:t>
            </a:r>
            <a:r>
              <a:rPr lang="es-PA"/>
              <a:t> logístico que se apoya en un sistema multimodal. La línea azul identifica la ruta del Canal de Panamá, con sus esclusas de </a:t>
            </a:r>
            <a:r>
              <a:rPr lang="es-PA" err="1"/>
              <a:t>Cocolí</a:t>
            </a:r>
            <a:r>
              <a:rPr lang="es-PA"/>
              <a:t>, Miraflores y Pedro Miguel en el Pacífico y Gatún y Agua Clara en el </a:t>
            </a:r>
            <a:r>
              <a:rPr lang="es-PA" err="1"/>
              <a:t>Atántico</a:t>
            </a:r>
            <a:r>
              <a:rPr lang="es-PA"/>
              <a:t>.</a:t>
            </a:r>
          </a:p>
          <a:p>
            <a:pPr marL="0" marR="0" lvl="0" indent="0" algn="l" defTabSz="914400" rtl="0" eaLnBrk="1" fontAlgn="auto" latinLnBrk="0" hangingPunct="1">
              <a:lnSpc>
                <a:spcPct val="100000"/>
              </a:lnSpc>
              <a:spcBef>
                <a:spcPts val="0"/>
              </a:spcBef>
              <a:spcAft>
                <a:spcPts val="0"/>
              </a:spcAft>
              <a:buClrTx/>
              <a:buSzTx/>
              <a:buFontTx/>
              <a:buNone/>
              <a:tabLst/>
              <a:defRPr/>
            </a:pPr>
            <a:r>
              <a:rPr lang="es-PA"/>
              <a:t>En la ilustración es muy fácil ver por qué se describe al Canal como un puerto con terminales en dos océanos. En el Caribe, destacan los puertos de Manzanillo, Colon Container Terminal y Cristóbal, en </a:t>
            </a:r>
            <a:r>
              <a:rPr lang="es-PA" err="1"/>
              <a:t>counjunto</a:t>
            </a:r>
            <a:r>
              <a:rPr lang="es-PA"/>
              <a:t> suman una capacidad de casi 8 millones de </a:t>
            </a:r>
            <a:r>
              <a:rPr lang="es-PA" err="1"/>
              <a:t>TEUs</a:t>
            </a:r>
            <a:r>
              <a:rPr lang="es-PA"/>
              <a:t>. En el Pacífico, se ubican 3 aeropuertos de pasajeros y carga y los puertos de Balboa y PSA, estos últimos aportan 7 millones de </a:t>
            </a:r>
            <a:r>
              <a:rPr lang="es-PA" err="1"/>
              <a:t>TEUs</a:t>
            </a:r>
            <a:r>
              <a:rPr lang="es-PA"/>
              <a:t> más de capacidad.</a:t>
            </a:r>
          </a:p>
          <a:p>
            <a:r>
              <a:rPr lang="es-PA"/>
              <a:t>En el Caribe se alza la Zona Libre de Colón, la más grande zona libre de occidente. Una de las muchas zonas económicas especiales con regímenes adecuados para cada tipo de actividad de valor agregado y bodegas de primer nivel para el almacenaje de carga y manejo moderno de inventario en tiempo real.</a:t>
            </a:r>
          </a:p>
          <a:p>
            <a:r>
              <a:rPr lang="es-PA"/>
              <a:t>Además del Canal de Panamá, la carretera Panamá-Colón une el Atlántico con el Pacífico complementando el Canal, y un ferrocarril para pasajeros y carga contenerizada a doble estiba con capacidad para transportar hasta 1.0 millón de </a:t>
            </a:r>
            <a:r>
              <a:rPr lang="es-PA" err="1"/>
              <a:t>TEUs</a:t>
            </a:r>
            <a:r>
              <a:rPr lang="es-PA"/>
              <a:t> al año. El recorrido por tierra de costa a costa dura alrededor de una hora. </a:t>
            </a:r>
          </a:p>
          <a:p>
            <a:r>
              <a:rPr lang="es-PA"/>
              <a:t>Todo esto en un país que hoy día es carbono negativo.</a:t>
            </a:r>
          </a:p>
        </p:txBody>
      </p:sp>
      <p:sp>
        <p:nvSpPr>
          <p:cNvPr id="4" name="Marcador de número de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016EBD-17FE-40B8-8A78-4FD166535A1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sym typeface="Helvetica Neue"/>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sym typeface="Helvetica Neue"/>
            </a:endParaRPr>
          </a:p>
        </p:txBody>
      </p:sp>
    </p:spTree>
    <p:extLst>
      <p:ext uri="{BB962C8B-B14F-4D97-AF65-F5344CB8AC3E}">
        <p14:creationId xmlns:p14="http://schemas.microsoft.com/office/powerpoint/2010/main" val="1122613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s-PA"/>
          </a:p>
        </p:txBody>
      </p:sp>
      <p:sp>
        <p:nvSpPr>
          <p:cNvPr id="3" name="Notes Placeholder 2"/>
          <p:cNvSpPr>
            <a:spLocks noGrp="1"/>
          </p:cNvSpPr>
          <p:nvPr>
            <p:ph type="body" idx="1"/>
          </p:nvPr>
        </p:nvSpPr>
        <p:spPr/>
        <p:txBody>
          <a:bodyPr/>
          <a:lstStyle/>
          <a:p>
            <a:endParaRPr lang="en-PA"/>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101517-7238-42D1-B591-07C3154954A6}" type="slidenum">
              <a:rPr kumimoji="0" lang="es-ES" sz="1200" b="0" i="0" u="none" strike="noStrike" kern="1200" cap="none" spc="0" normalizeH="0" baseline="0" noProof="0" smtClean="0">
                <a:ln>
                  <a:noFill/>
                </a:ln>
                <a:solidFill>
                  <a:prstClr val="black"/>
                </a:solidFill>
                <a:effectLst/>
                <a:uLnTx/>
                <a:uFillTx/>
                <a:latin typeface="Calibri" panose="020F0502020204030204"/>
                <a:ea typeface="+mn-ea"/>
                <a:cs typeface="+mn-cs"/>
                <a:sym typeface="Helvetica Neue"/>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s-ES" sz="1200" b="0" i="0" u="none" strike="noStrike" kern="1200" cap="none" spc="0" normalizeH="0" baseline="0" noProof="0">
              <a:ln>
                <a:noFill/>
              </a:ln>
              <a:solidFill>
                <a:prstClr val="black"/>
              </a:solidFill>
              <a:effectLst/>
              <a:uLnTx/>
              <a:uFillTx/>
              <a:latin typeface="Calibri" panose="020F0502020204030204"/>
              <a:ea typeface="+mn-ea"/>
              <a:cs typeface="+mn-cs"/>
              <a:sym typeface="Helvetica Neue"/>
            </a:endParaRPr>
          </a:p>
        </p:txBody>
      </p:sp>
    </p:spTree>
    <p:extLst>
      <p:ext uri="{BB962C8B-B14F-4D97-AF65-F5344CB8AC3E}">
        <p14:creationId xmlns:p14="http://schemas.microsoft.com/office/powerpoint/2010/main" val="157142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DD16DF-DDC9-0AC1-F85E-2803A5540A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742D91-9831-8328-2027-3F3ACF4C86A8}"/>
              </a:ext>
            </a:extLst>
          </p:cNvPr>
          <p:cNvSpPr>
            <a:spLocks noGrp="1" noRot="1" noChangeAspect="1"/>
          </p:cNvSpPr>
          <p:nvPr>
            <p:ph type="sldImg"/>
          </p:nvPr>
        </p:nvSpPr>
        <p:spPr/>
        <p:txBody>
          <a:bodyPr/>
          <a:lstStyle/>
          <a:p>
            <a:endParaRPr lang="es-PA"/>
          </a:p>
        </p:txBody>
      </p:sp>
      <p:sp>
        <p:nvSpPr>
          <p:cNvPr id="3" name="Notes Placeholder 2">
            <a:extLst>
              <a:ext uri="{FF2B5EF4-FFF2-40B4-BE49-F238E27FC236}">
                <a16:creationId xmlns:a16="http://schemas.microsoft.com/office/drawing/2014/main" id="{C2B7C6E3-2E77-CC09-6D78-567909F290A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a:extLst>
              <a:ext uri="{FF2B5EF4-FFF2-40B4-BE49-F238E27FC236}">
                <a16:creationId xmlns:a16="http://schemas.microsoft.com/office/drawing/2014/main" id="{9962B4CB-9D58-D587-C00C-76DD65DBDE7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93D6C0-747B-44A5-AB30-F875465F7B9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81205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16F4B-5F9F-D8D6-2A56-9B253950F78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420FAB98-4526-A90B-9E14-AC01CF9757A1}"/>
              </a:ext>
            </a:extLst>
          </p:cNvPr>
          <p:cNvSpPr>
            <a:spLocks noGrp="1" noRot="1" noChangeAspect="1"/>
          </p:cNvSpPr>
          <p:nvPr>
            <p:ph type="sldImg"/>
          </p:nvPr>
        </p:nvSpPr>
        <p:spPr>
          <a:xfrm>
            <a:off x="381000" y="685800"/>
            <a:ext cx="6096000" cy="3429000"/>
          </a:xfrm>
        </p:spPr>
        <p:txBody>
          <a:bodyPr/>
          <a:lstStyle/>
          <a:p>
            <a:endParaRPr lang="es-PA"/>
          </a:p>
        </p:txBody>
      </p:sp>
      <p:sp>
        <p:nvSpPr>
          <p:cNvPr id="3" name="Marcador de notas 2">
            <a:extLst>
              <a:ext uri="{FF2B5EF4-FFF2-40B4-BE49-F238E27FC236}">
                <a16:creationId xmlns:a16="http://schemas.microsoft.com/office/drawing/2014/main" id="{733CC9F5-A114-78B6-5D7C-E14AD9554C00}"/>
              </a:ext>
            </a:extLst>
          </p:cNvPr>
          <p:cNvSpPr>
            <a:spLocks noGrp="1"/>
          </p:cNvSpPr>
          <p:nvPr>
            <p:ph type="body" idx="1"/>
          </p:nvPr>
        </p:nvSpPr>
        <p:spPr/>
        <p:txBody>
          <a:bodyPr/>
          <a:lstStyle/>
          <a:p>
            <a:pPr>
              <a:lnSpc>
                <a:spcPct val="115000"/>
              </a:lnSpc>
              <a:spcBef>
                <a:spcPts val="500"/>
              </a:spcBef>
              <a:spcAft>
                <a:spcPts val="500"/>
              </a:spcAft>
            </a:pPr>
            <a:r>
              <a:rPr lang="es-PA" sz="1800" kern="150">
                <a:effectLst/>
                <a:latin typeface="Aptos" panose="020B0004020202020204" pitchFamily="34" charset="0"/>
                <a:ea typeface="Aptos" panose="020B0004020202020204" pitchFamily="34" charset="0"/>
                <a:cs typeface="Times New Roman" panose="02020603050405020304" pitchFamily="18" charset="0"/>
              </a:rPr>
              <a:t>El ecosistema digital panameño es sólido, con actores clave en educación, innovación y startups. Empresas como Dell, Maersk y Microsoft han apostado por Panamá, junto con instituciones como el Instituto Gorgas y la Ciudad del Saber.</a:t>
            </a:r>
            <a:endParaRPr lang="es-PA"/>
          </a:p>
        </p:txBody>
      </p:sp>
      <p:sp>
        <p:nvSpPr>
          <p:cNvPr id="4" name="Marcador de número de diapositiva 3">
            <a:extLst>
              <a:ext uri="{FF2B5EF4-FFF2-40B4-BE49-F238E27FC236}">
                <a16:creationId xmlns:a16="http://schemas.microsoft.com/office/drawing/2014/main" id="{0BA5DD8D-6CE1-1514-AF03-A0CD3234F8E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556921-5170-4D75-9F2C-58D3BCE52968}" type="slidenum">
              <a:rPr kumimoji="0" lang="es-PA" sz="1200" b="0" i="0" u="none" strike="noStrike" kern="1200" cap="none" spc="0" normalizeH="0" baseline="0" noProof="0" smtClean="0">
                <a:ln>
                  <a:noFill/>
                </a:ln>
                <a:solidFill>
                  <a:prstClr val="black"/>
                </a:solidFill>
                <a:effectLst/>
                <a:uLnTx/>
                <a:uFillTx/>
                <a:latin typeface="Calibri" panose="020F0502020204030204"/>
                <a:ea typeface="+mn-ea"/>
                <a:cs typeface="+mn-cs"/>
                <a:sym typeface="Helvetica Neue"/>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s-PA" sz="1200" b="0" i="0" u="none" strike="noStrike" kern="1200" cap="none" spc="0" normalizeH="0" baseline="0" noProof="0">
              <a:ln>
                <a:noFill/>
              </a:ln>
              <a:solidFill>
                <a:prstClr val="black"/>
              </a:solidFill>
              <a:effectLst/>
              <a:uLnTx/>
              <a:uFillTx/>
              <a:latin typeface="Calibri" panose="020F0502020204030204"/>
              <a:ea typeface="+mn-ea"/>
              <a:cs typeface="+mn-cs"/>
              <a:sym typeface="Helvetica Neue"/>
            </a:endParaRPr>
          </a:p>
        </p:txBody>
      </p:sp>
    </p:spTree>
    <p:extLst>
      <p:ext uri="{BB962C8B-B14F-4D97-AF65-F5344CB8AC3E}">
        <p14:creationId xmlns:p14="http://schemas.microsoft.com/office/powerpoint/2010/main" val="2313182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A8A14-8F1E-E45A-5E93-8BA6303ABB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F45F4B-7518-C837-E71F-503633E12C44}"/>
              </a:ext>
            </a:extLst>
          </p:cNvPr>
          <p:cNvSpPr>
            <a:spLocks noGrp="1" noRot="1" noChangeAspect="1"/>
          </p:cNvSpPr>
          <p:nvPr>
            <p:ph type="sldImg"/>
          </p:nvPr>
        </p:nvSpPr>
        <p:spPr/>
        <p:txBody>
          <a:bodyPr/>
          <a:lstStyle/>
          <a:p>
            <a:endParaRPr lang="es-PA"/>
          </a:p>
        </p:txBody>
      </p:sp>
      <p:sp>
        <p:nvSpPr>
          <p:cNvPr id="3" name="Notes Placeholder 2">
            <a:extLst>
              <a:ext uri="{FF2B5EF4-FFF2-40B4-BE49-F238E27FC236}">
                <a16:creationId xmlns:a16="http://schemas.microsoft.com/office/drawing/2014/main" id="{91260AB4-A275-81C3-6999-EF676AA368E5}"/>
              </a:ext>
            </a:extLst>
          </p:cNvPr>
          <p:cNvSpPr>
            <a:spLocks noGrp="1"/>
          </p:cNvSpPr>
          <p:nvPr>
            <p:ph type="body" idx="1"/>
          </p:nvPr>
        </p:nvSpPr>
        <p:spPr/>
        <p:txBody>
          <a:bodyPr/>
          <a:lstStyle/>
          <a:p>
            <a:pPr fontAlgn="base"/>
            <a:endParaRPr lang="es-ES" sz="1200" b="0" i="0" kern="1200">
              <a:solidFill>
                <a:schemeClr val="tx1"/>
              </a:solidFill>
              <a:effectLst/>
              <a:latin typeface="+mn-lt"/>
              <a:ea typeface="+mn-ea"/>
              <a:cs typeface="+mn-cs"/>
            </a:endParaRPr>
          </a:p>
          <a:p>
            <a:r>
              <a:rPr lang="es-ES" sz="1200" b="0" i="0" kern="1200">
                <a:solidFill>
                  <a:schemeClr val="tx1"/>
                </a:solidFill>
                <a:effectLst/>
                <a:latin typeface="+mn-lt"/>
                <a:ea typeface="+mn-ea"/>
                <a:cs typeface="+mn-cs"/>
              </a:rPr>
              <a:t>El acceso a servicios financieros digitales en Panamá está creciendo un 15% anual.</a:t>
            </a:r>
          </a:p>
          <a:p>
            <a:r>
              <a:rPr lang="es-ES" sz="1200" b="0" i="0" kern="1200">
                <a:solidFill>
                  <a:schemeClr val="tx1"/>
                </a:solidFill>
                <a:effectLst/>
                <a:latin typeface="+mn-lt"/>
                <a:ea typeface="+mn-ea"/>
                <a:cs typeface="+mn-cs"/>
              </a:rPr>
              <a:t>Más del 70% de los usuarios de internet en Panamá tienen acceso a herramientas de banca móvil.</a:t>
            </a:r>
          </a:p>
          <a:p>
            <a:r>
              <a:rPr lang="es-ES" sz="1200" b="0" i="0" kern="1200">
                <a:solidFill>
                  <a:schemeClr val="tx1"/>
                </a:solidFill>
                <a:effectLst/>
                <a:latin typeface="+mn-lt"/>
                <a:ea typeface="+mn-ea"/>
                <a:cs typeface="+mn-cs"/>
              </a:rPr>
              <a:t>La innovación financiera está alineándose con la digitalización global </a:t>
            </a:r>
            <a:r>
              <a:rPr lang="es-ES" sz="1200" b="0" i="0" kern="1200" err="1">
                <a:solidFill>
                  <a:schemeClr val="tx1"/>
                </a:solidFill>
                <a:effectLst/>
                <a:latin typeface="+mn-lt"/>
                <a:ea typeface="+mn-ea"/>
                <a:cs typeface="+mn-cs"/>
              </a:rPr>
              <a:t>post-pandemia</a:t>
            </a:r>
            <a:r>
              <a:rPr lang="es-ES" sz="1200" b="0" i="0" kern="1200">
                <a:solidFill>
                  <a:schemeClr val="tx1"/>
                </a:solidFill>
                <a:effectLst/>
                <a:latin typeface="+mn-lt"/>
                <a:ea typeface="+mn-ea"/>
                <a:cs typeface="+mn-cs"/>
              </a:rPr>
              <a:t>.</a:t>
            </a:r>
          </a:p>
          <a:p>
            <a:pPr fontAlgn="base"/>
            <a:endParaRPr lang="es-ES" sz="1200" b="0" i="0" kern="1200">
              <a:solidFill>
                <a:schemeClr val="tx1"/>
              </a:solidFill>
              <a:effectLst/>
              <a:latin typeface="+mn-lt"/>
              <a:ea typeface="+mn-ea"/>
              <a:cs typeface="+mn-cs"/>
            </a:endParaRPr>
          </a:p>
          <a:p>
            <a:pPr fontAlgn="base"/>
            <a:r>
              <a:rPr lang="es-ES" sz="1200" b="0" i="0" kern="1200">
                <a:solidFill>
                  <a:schemeClr val="tx1"/>
                </a:solidFill>
                <a:effectLst/>
                <a:latin typeface="+mn-lt"/>
                <a:ea typeface="+mn-ea"/>
                <a:cs typeface="+mn-cs"/>
              </a:rPr>
              <a:t>En Panamá, el ecosistema </a:t>
            </a:r>
            <a:r>
              <a:rPr lang="es-ES" sz="1200" b="0" i="0" kern="1200" err="1">
                <a:solidFill>
                  <a:schemeClr val="tx1"/>
                </a:solidFill>
                <a:effectLst/>
                <a:latin typeface="+mn-lt"/>
                <a:ea typeface="+mn-ea"/>
                <a:cs typeface="+mn-cs"/>
              </a:rPr>
              <a:t>FinTech</a:t>
            </a:r>
            <a:r>
              <a:rPr lang="es-ES" sz="1200" b="0" i="0" kern="1200">
                <a:solidFill>
                  <a:schemeClr val="tx1"/>
                </a:solidFill>
                <a:effectLst/>
                <a:latin typeface="+mn-lt"/>
                <a:ea typeface="+mn-ea"/>
                <a:cs typeface="+mn-cs"/>
              </a:rPr>
              <a:t> está experimentando un crecimiento constante. La mayoría se enfoca en</a:t>
            </a:r>
            <a:r>
              <a:rPr lang="es-ES" sz="1200" b="0" i="0" kern="1200">
                <a:solidFill>
                  <a:schemeClr val="tx1"/>
                </a:solidFill>
                <a:effectLst/>
                <a:latin typeface="+mn-lt"/>
                <a:ea typeface="+mn-ea"/>
                <a:cs typeface="+mn-cs"/>
                <a:hlinkClick r:id="rId3"/>
              </a:rPr>
              <a:t> soluciones B2B</a:t>
            </a:r>
            <a:r>
              <a:rPr lang="es-ES" sz="1200" b="0" i="0" kern="1200">
                <a:solidFill>
                  <a:schemeClr val="tx1"/>
                </a:solidFill>
                <a:effectLst/>
                <a:latin typeface="+mn-lt"/>
                <a:ea typeface="+mn-ea"/>
                <a:cs typeface="+mn-cs"/>
              </a:rPr>
              <a:t>. Por otro lado, muchas startups ofrecen soluciones de pago, mientras que otras se especializan en préstamos y financiamiento.</a:t>
            </a:r>
          </a:p>
          <a:p>
            <a:pPr fontAlgn="base"/>
            <a:endParaRPr lang="es-ES" sz="1200" b="0" i="0" kern="1200">
              <a:solidFill>
                <a:schemeClr val="tx1"/>
              </a:solidFill>
              <a:effectLst/>
              <a:latin typeface="+mn-lt"/>
              <a:ea typeface="+mn-ea"/>
              <a:cs typeface="+mn-cs"/>
            </a:endParaRPr>
          </a:p>
          <a:p>
            <a:pPr fontAlgn="base"/>
            <a:r>
              <a:rPr lang="es-ES" sz="1200" b="0" i="0" kern="1200">
                <a:solidFill>
                  <a:schemeClr val="tx1"/>
                </a:solidFill>
                <a:effectLst/>
                <a:latin typeface="+mn-lt"/>
                <a:ea typeface="+mn-ea"/>
                <a:cs typeface="+mn-cs"/>
              </a:rPr>
              <a:t>El éxito de las startups </a:t>
            </a:r>
            <a:r>
              <a:rPr lang="es-ES" sz="1200" b="0" i="0" kern="1200" err="1">
                <a:solidFill>
                  <a:schemeClr val="tx1"/>
                </a:solidFill>
                <a:effectLst/>
                <a:latin typeface="+mn-lt"/>
                <a:ea typeface="+mn-ea"/>
                <a:cs typeface="+mn-cs"/>
              </a:rPr>
              <a:t>FinTech</a:t>
            </a:r>
            <a:r>
              <a:rPr lang="es-ES" sz="1200" b="0" i="0" kern="1200">
                <a:solidFill>
                  <a:schemeClr val="tx1"/>
                </a:solidFill>
                <a:effectLst/>
                <a:latin typeface="+mn-lt"/>
                <a:ea typeface="+mn-ea"/>
                <a:cs typeface="+mn-cs"/>
              </a:rPr>
              <a:t> en Panamá se basa en gran medida en la adopción de tecnologías avanzadas. Según datos recientes, la </a:t>
            </a:r>
            <a:r>
              <a:rPr lang="es-ES" sz="1200" b="1" i="0" kern="1200">
                <a:solidFill>
                  <a:schemeClr val="tx1"/>
                </a:solidFill>
                <a:effectLst/>
                <a:latin typeface="+mn-lt"/>
                <a:ea typeface="+mn-ea"/>
                <a:cs typeface="+mn-cs"/>
              </a:rPr>
              <a:t>inteligencia artificial (IA)</a:t>
            </a:r>
            <a:r>
              <a:rPr lang="es-ES" sz="1200" b="0" i="0" kern="1200">
                <a:solidFill>
                  <a:schemeClr val="tx1"/>
                </a:solidFill>
                <a:effectLst/>
                <a:latin typeface="+mn-lt"/>
                <a:ea typeface="+mn-ea"/>
                <a:cs typeface="+mn-cs"/>
              </a:rPr>
              <a:t> lidera con un 24% de las compañías que utilizan esta tecnología. Otras tecnologías clave en juego incluyen el </a:t>
            </a:r>
            <a:r>
              <a:rPr lang="es-ES" sz="1200" b="1" i="0" kern="1200">
                <a:solidFill>
                  <a:schemeClr val="tx1"/>
                </a:solidFill>
                <a:effectLst/>
                <a:latin typeface="+mn-lt"/>
                <a:ea typeface="+mn-ea"/>
                <a:cs typeface="+mn-cs"/>
              </a:rPr>
              <a:t>Big Data y las </a:t>
            </a:r>
            <a:r>
              <a:rPr lang="es-ES" sz="1200" b="1" i="0" kern="1200" err="1">
                <a:solidFill>
                  <a:schemeClr val="tx1"/>
                </a:solidFill>
                <a:effectLst/>
                <a:latin typeface="+mn-lt"/>
                <a:ea typeface="+mn-ea"/>
                <a:cs typeface="+mn-cs"/>
              </a:rPr>
              <a:t>APIs</a:t>
            </a:r>
            <a:r>
              <a:rPr lang="es-ES" sz="1200" b="0" i="0" kern="1200">
                <a:solidFill>
                  <a:schemeClr val="tx1"/>
                </a:solidFill>
                <a:effectLst/>
                <a:latin typeface="+mn-lt"/>
                <a:ea typeface="+mn-ea"/>
                <a:cs typeface="+mn-cs"/>
              </a:rPr>
              <a:t>, utilizadas por un 19% y un 30% de las startups, respectivamente. Además, un 19% de las empresas están incorporando </a:t>
            </a:r>
            <a:r>
              <a:rPr lang="es-ES" sz="1200" b="1" i="0" kern="1200" err="1">
                <a:solidFill>
                  <a:schemeClr val="tx1"/>
                </a:solidFill>
                <a:effectLst/>
                <a:latin typeface="+mn-lt"/>
                <a:ea typeface="+mn-ea"/>
                <a:cs typeface="+mn-cs"/>
              </a:rPr>
              <a:t>blockchain</a:t>
            </a:r>
            <a:r>
              <a:rPr lang="es-ES" sz="1200" b="0" i="0" kern="1200">
                <a:solidFill>
                  <a:schemeClr val="tx1"/>
                </a:solidFill>
                <a:effectLst/>
                <a:latin typeface="+mn-lt"/>
                <a:ea typeface="+mn-ea"/>
                <a:cs typeface="+mn-cs"/>
              </a:rPr>
              <a:t> para garantizar transferencias de datos seguras y descentralizadas.</a:t>
            </a:r>
            <a:endParaRPr lang="es-ES" sz="1200" b="1" i="0" kern="1200">
              <a:solidFill>
                <a:schemeClr val="tx1"/>
              </a:solidFill>
              <a:effectLst/>
              <a:latin typeface="+mn-lt"/>
              <a:ea typeface="+mn-ea"/>
              <a:cs typeface="+mn-cs"/>
            </a:endParaRPr>
          </a:p>
          <a:p>
            <a:pPr fontAlgn="base"/>
            <a:endParaRPr lang="es-ES" sz="1200" b="1" i="0" kern="1200">
              <a:solidFill>
                <a:schemeClr val="tx1"/>
              </a:solidFill>
              <a:effectLst/>
              <a:latin typeface="+mn-lt"/>
              <a:ea typeface="+mn-ea"/>
              <a:cs typeface="+mn-cs"/>
            </a:endParaRPr>
          </a:p>
          <a:p>
            <a:pPr fontAlgn="base"/>
            <a:r>
              <a:rPr lang="es-ES" sz="1200" b="1" i="0" kern="1200">
                <a:solidFill>
                  <a:schemeClr val="tx1"/>
                </a:solidFill>
                <a:effectLst/>
                <a:latin typeface="+mn-lt"/>
                <a:ea typeface="+mn-ea"/>
                <a:cs typeface="+mn-cs"/>
              </a:rPr>
              <a:t>Datos Clave del Ecosistema </a:t>
            </a:r>
            <a:r>
              <a:rPr lang="es-ES" sz="1200" b="1" i="0" kern="1200" err="1">
                <a:solidFill>
                  <a:schemeClr val="tx1"/>
                </a:solidFill>
                <a:effectLst/>
                <a:latin typeface="+mn-lt"/>
                <a:ea typeface="+mn-ea"/>
                <a:cs typeface="+mn-cs"/>
              </a:rPr>
              <a:t>FinTech</a:t>
            </a:r>
            <a:r>
              <a:rPr lang="es-ES" sz="1200" b="1" i="0" kern="1200">
                <a:solidFill>
                  <a:schemeClr val="tx1"/>
                </a:solidFill>
                <a:effectLst/>
                <a:latin typeface="+mn-lt"/>
                <a:ea typeface="+mn-ea"/>
                <a:cs typeface="+mn-cs"/>
              </a:rPr>
              <a:t> Panamá</a:t>
            </a:r>
          </a:p>
          <a:p>
            <a:pPr fontAlgn="base"/>
            <a:r>
              <a:rPr lang="es-ES" sz="1200" b="0" i="0" kern="1200">
                <a:solidFill>
                  <a:schemeClr val="tx1"/>
                </a:solidFill>
                <a:effectLst/>
                <a:latin typeface="+mn-lt"/>
                <a:ea typeface="+mn-ea"/>
                <a:cs typeface="+mn-cs"/>
              </a:rPr>
              <a:t>📊</a:t>
            </a:r>
            <a:r>
              <a:rPr lang="es-ES" sz="1200" b="1" i="0" kern="1200">
                <a:solidFill>
                  <a:schemeClr val="tx1"/>
                </a:solidFill>
                <a:effectLst/>
                <a:latin typeface="+mn-lt"/>
                <a:ea typeface="+mn-ea"/>
                <a:cs typeface="+mn-cs"/>
              </a:rPr>
              <a:t> Crecimiento del Ecosistema:</a:t>
            </a:r>
            <a:r>
              <a:rPr lang="es-ES" sz="1200" b="0" i="0" kern="1200">
                <a:solidFill>
                  <a:schemeClr val="tx1"/>
                </a:solidFill>
                <a:effectLst/>
                <a:latin typeface="+mn-lt"/>
                <a:ea typeface="+mn-ea"/>
                <a:cs typeface="+mn-cs"/>
              </a:rPr>
              <a:t> Panamá alberga un ecosistema </a:t>
            </a:r>
            <a:r>
              <a:rPr lang="es-ES" sz="1200" b="0" i="0" kern="1200" err="1">
                <a:solidFill>
                  <a:schemeClr val="tx1"/>
                </a:solidFill>
                <a:effectLst/>
                <a:latin typeface="+mn-lt"/>
                <a:ea typeface="+mn-ea"/>
                <a:cs typeface="+mn-cs"/>
              </a:rPr>
              <a:t>FinTech</a:t>
            </a:r>
            <a:r>
              <a:rPr lang="es-ES" sz="1200" b="0" i="0" kern="1200">
                <a:solidFill>
                  <a:schemeClr val="tx1"/>
                </a:solidFill>
                <a:effectLst/>
                <a:latin typeface="+mn-lt"/>
                <a:ea typeface="+mn-ea"/>
                <a:cs typeface="+mn-cs"/>
              </a:rPr>
              <a:t> en constante expansión, con un total de más de 201 startups. Estas compañías abarcan una amplia gama de áreas, desde pagos electrónicos hasta plataformas de inversión y préstamos en línea.</a:t>
            </a:r>
          </a:p>
          <a:p>
            <a:pPr fontAlgn="base"/>
            <a:r>
              <a:rPr lang="es-ES" sz="1200" b="1" i="0" kern="1200">
                <a:solidFill>
                  <a:schemeClr val="tx1"/>
                </a:solidFill>
                <a:effectLst/>
                <a:latin typeface="+mn-lt"/>
                <a:ea typeface="+mn-ea"/>
                <a:cs typeface="+mn-cs"/>
              </a:rPr>
              <a:t>📈 Índice de </a:t>
            </a:r>
            <a:r>
              <a:rPr lang="es-ES" sz="1200" b="1" i="0" kern="1200" err="1">
                <a:solidFill>
                  <a:schemeClr val="tx1"/>
                </a:solidFill>
                <a:effectLst/>
                <a:latin typeface="+mn-lt"/>
                <a:ea typeface="+mn-ea"/>
                <a:cs typeface="+mn-cs"/>
              </a:rPr>
              <a:t>Maduréz</a:t>
            </a:r>
            <a:r>
              <a:rPr lang="es-ES" sz="1200" b="1" i="0" kern="1200">
                <a:solidFill>
                  <a:schemeClr val="tx1"/>
                </a:solidFill>
                <a:effectLst/>
                <a:latin typeface="+mn-lt"/>
                <a:ea typeface="+mn-ea"/>
                <a:cs typeface="+mn-cs"/>
              </a:rPr>
              <a:t>:</a:t>
            </a:r>
            <a:r>
              <a:rPr lang="es-ES" sz="1200" b="0" i="0" kern="1200">
                <a:solidFill>
                  <a:schemeClr val="tx1"/>
                </a:solidFill>
                <a:effectLst/>
                <a:latin typeface="+mn-lt"/>
                <a:ea typeface="+mn-ea"/>
                <a:cs typeface="+mn-cs"/>
              </a:rPr>
              <a:t> Panamá posee un índice de </a:t>
            </a:r>
            <a:r>
              <a:rPr lang="es-ES" sz="1200" b="0" i="0" kern="1200" err="1">
                <a:solidFill>
                  <a:schemeClr val="tx1"/>
                </a:solidFill>
                <a:effectLst/>
                <a:latin typeface="+mn-lt"/>
                <a:ea typeface="+mn-ea"/>
                <a:cs typeface="+mn-cs"/>
              </a:rPr>
              <a:t>maduréz</a:t>
            </a:r>
            <a:r>
              <a:rPr lang="es-ES" sz="1200" b="0" i="0" kern="1200">
                <a:solidFill>
                  <a:schemeClr val="tx1"/>
                </a:solidFill>
                <a:effectLst/>
                <a:latin typeface="+mn-lt"/>
                <a:ea typeface="+mn-ea"/>
                <a:cs typeface="+mn-cs"/>
              </a:rPr>
              <a:t> del 46%, indicando un entorno propicio para el crecimiento de las empresas </a:t>
            </a:r>
            <a:r>
              <a:rPr lang="es-ES" sz="1200" b="0" i="0" kern="1200" err="1">
                <a:solidFill>
                  <a:schemeClr val="tx1"/>
                </a:solidFill>
                <a:effectLst/>
                <a:latin typeface="+mn-lt"/>
                <a:ea typeface="+mn-ea"/>
                <a:cs typeface="+mn-cs"/>
              </a:rPr>
              <a:t>FinTech</a:t>
            </a:r>
            <a:r>
              <a:rPr lang="es-ES" sz="1200" b="0" i="0" kern="1200">
                <a:solidFill>
                  <a:schemeClr val="tx1"/>
                </a:solidFill>
                <a:effectLst/>
                <a:latin typeface="+mn-lt"/>
                <a:ea typeface="+mn-ea"/>
                <a:cs typeface="+mn-cs"/>
              </a:rPr>
              <a:t> en la región.</a:t>
            </a:r>
          </a:p>
          <a:p>
            <a:pPr fontAlgn="base"/>
            <a:r>
              <a:rPr lang="es-ES" sz="1200" b="1" i="0" kern="1200">
                <a:solidFill>
                  <a:schemeClr val="tx1"/>
                </a:solidFill>
                <a:effectLst/>
                <a:latin typeface="+mn-lt"/>
                <a:ea typeface="+mn-ea"/>
                <a:cs typeface="+mn-cs"/>
              </a:rPr>
              <a:t>🤝 Cultura de Colaboración:</a:t>
            </a:r>
            <a:r>
              <a:rPr lang="es-ES" sz="1200" b="0" i="0" kern="1200">
                <a:solidFill>
                  <a:schemeClr val="tx1"/>
                </a:solidFill>
                <a:effectLst/>
                <a:latin typeface="+mn-lt"/>
                <a:ea typeface="+mn-ea"/>
                <a:cs typeface="+mn-cs"/>
              </a:rPr>
              <a:t> El índice de colaboración en Panamá es del 79%, señalando una cultura de trabajo en equipo y cooperación en el sector </a:t>
            </a:r>
            <a:r>
              <a:rPr lang="es-ES" sz="1200" b="0" i="0" kern="1200" err="1">
                <a:solidFill>
                  <a:schemeClr val="tx1"/>
                </a:solidFill>
                <a:effectLst/>
                <a:latin typeface="+mn-lt"/>
                <a:ea typeface="+mn-ea"/>
                <a:cs typeface="+mn-cs"/>
              </a:rPr>
              <a:t>FinTech</a:t>
            </a:r>
            <a:r>
              <a:rPr lang="es-ES" sz="1200" b="0" i="0" kern="1200">
                <a:solidFill>
                  <a:schemeClr val="tx1"/>
                </a:solidFill>
                <a:effectLst/>
                <a:latin typeface="+mn-lt"/>
                <a:ea typeface="+mn-ea"/>
                <a:cs typeface="+mn-cs"/>
              </a:rPr>
              <a:t> del país.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a:extLst>
              <a:ext uri="{FF2B5EF4-FFF2-40B4-BE49-F238E27FC236}">
                <a16:creationId xmlns:a16="http://schemas.microsoft.com/office/drawing/2014/main" id="{E05F1404-F21F-E4E7-9862-9E070B0B5E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93D6C0-747B-44A5-AB30-F875465F7B9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27794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ED4844D-BACE-7742-0915-0DDCDC1522A1}"/>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PA"/>
          </a:p>
        </p:txBody>
      </p:sp>
      <p:sp>
        <p:nvSpPr>
          <p:cNvPr id="3" name="Subtítulo 2">
            <a:extLst>
              <a:ext uri="{FF2B5EF4-FFF2-40B4-BE49-F238E27FC236}">
                <a16:creationId xmlns:a16="http://schemas.microsoft.com/office/drawing/2014/main" id="{D96C6BCA-27CB-7552-E825-7A3BDF4FB4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PA"/>
          </a:p>
        </p:txBody>
      </p:sp>
      <p:sp>
        <p:nvSpPr>
          <p:cNvPr id="4" name="Marcador de fecha 3">
            <a:extLst>
              <a:ext uri="{FF2B5EF4-FFF2-40B4-BE49-F238E27FC236}">
                <a16:creationId xmlns:a16="http://schemas.microsoft.com/office/drawing/2014/main" id="{9873F0D6-080E-6095-72F9-9AEFB041FB8B}"/>
              </a:ext>
            </a:extLst>
          </p:cNvPr>
          <p:cNvSpPr>
            <a:spLocks noGrp="1"/>
          </p:cNvSpPr>
          <p:nvPr>
            <p:ph type="dt" sz="half" idx="10"/>
          </p:nvPr>
        </p:nvSpPr>
        <p:spPr/>
        <p:txBody>
          <a:bodyPr/>
          <a:lstStyle/>
          <a:p>
            <a:fld id="{1C8AABAC-5E7C-9146-8F58-DD4754B623EF}" type="datetimeFigureOut">
              <a:rPr lang="es-PA" smtClean="0"/>
              <a:t>02/09/2026</a:t>
            </a:fld>
            <a:endParaRPr lang="es-PA"/>
          </a:p>
        </p:txBody>
      </p:sp>
      <p:sp>
        <p:nvSpPr>
          <p:cNvPr id="5" name="Marcador de pie de página 4">
            <a:extLst>
              <a:ext uri="{FF2B5EF4-FFF2-40B4-BE49-F238E27FC236}">
                <a16:creationId xmlns:a16="http://schemas.microsoft.com/office/drawing/2014/main" id="{59BA0C24-5CA6-49C3-C4B5-D6563117B33E}"/>
              </a:ext>
            </a:extLst>
          </p:cNvPr>
          <p:cNvSpPr>
            <a:spLocks noGrp="1"/>
          </p:cNvSpPr>
          <p:nvPr>
            <p:ph type="ftr" sz="quarter" idx="11"/>
          </p:nvPr>
        </p:nvSpPr>
        <p:spPr/>
        <p:txBody>
          <a:bodyPr/>
          <a:lstStyle/>
          <a:p>
            <a:endParaRPr lang="es-PA"/>
          </a:p>
        </p:txBody>
      </p:sp>
      <p:sp>
        <p:nvSpPr>
          <p:cNvPr id="6" name="Marcador de número de diapositiva 5">
            <a:extLst>
              <a:ext uri="{FF2B5EF4-FFF2-40B4-BE49-F238E27FC236}">
                <a16:creationId xmlns:a16="http://schemas.microsoft.com/office/drawing/2014/main" id="{EE81AEBE-27FC-88CB-6FCF-F438C1BF1955}"/>
              </a:ext>
            </a:extLst>
          </p:cNvPr>
          <p:cNvSpPr>
            <a:spLocks noGrp="1"/>
          </p:cNvSpPr>
          <p:nvPr>
            <p:ph type="sldNum" sz="quarter" idx="12"/>
          </p:nvPr>
        </p:nvSpPr>
        <p:spPr/>
        <p:txBody>
          <a:bodyPr/>
          <a:lstStyle/>
          <a:p>
            <a:fld id="{11A6DEAA-495E-F14C-9245-A7E2AF5AB7E1}" type="slidenum">
              <a:rPr lang="es-PA" smtClean="0"/>
              <a:t>‹#›</a:t>
            </a:fld>
            <a:endParaRPr lang="es-PA"/>
          </a:p>
        </p:txBody>
      </p:sp>
    </p:spTree>
    <p:extLst>
      <p:ext uri="{BB962C8B-B14F-4D97-AF65-F5344CB8AC3E}">
        <p14:creationId xmlns:p14="http://schemas.microsoft.com/office/powerpoint/2010/main" val="395182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B765FB4-CEE6-FC33-16F9-7180E03AE15D}"/>
              </a:ext>
            </a:extLst>
          </p:cNvPr>
          <p:cNvSpPr>
            <a:spLocks noGrp="1"/>
          </p:cNvSpPr>
          <p:nvPr>
            <p:ph type="title"/>
          </p:nvPr>
        </p:nvSpPr>
        <p:spPr/>
        <p:txBody>
          <a:bodyPr/>
          <a:lstStyle/>
          <a:p>
            <a:r>
              <a:rPr lang="es-MX"/>
              <a:t>Haz clic para modificar el estilo de título del patrón</a:t>
            </a:r>
            <a:endParaRPr lang="es-PA"/>
          </a:p>
        </p:txBody>
      </p:sp>
      <p:sp>
        <p:nvSpPr>
          <p:cNvPr id="3" name="Marcador de contenido 2">
            <a:extLst>
              <a:ext uri="{FF2B5EF4-FFF2-40B4-BE49-F238E27FC236}">
                <a16:creationId xmlns:a16="http://schemas.microsoft.com/office/drawing/2014/main" id="{BE7CEEEB-48AB-062C-143B-F3D31EA70698}"/>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PA"/>
          </a:p>
        </p:txBody>
      </p:sp>
      <p:sp>
        <p:nvSpPr>
          <p:cNvPr id="4" name="Marcador de fecha 3">
            <a:extLst>
              <a:ext uri="{FF2B5EF4-FFF2-40B4-BE49-F238E27FC236}">
                <a16:creationId xmlns:a16="http://schemas.microsoft.com/office/drawing/2014/main" id="{ADE5EB1F-E85F-4127-2DEA-3EDB76198547}"/>
              </a:ext>
            </a:extLst>
          </p:cNvPr>
          <p:cNvSpPr>
            <a:spLocks noGrp="1"/>
          </p:cNvSpPr>
          <p:nvPr>
            <p:ph type="dt" sz="half" idx="10"/>
          </p:nvPr>
        </p:nvSpPr>
        <p:spPr/>
        <p:txBody>
          <a:bodyPr/>
          <a:lstStyle/>
          <a:p>
            <a:fld id="{1C8AABAC-5E7C-9146-8F58-DD4754B623EF}" type="datetimeFigureOut">
              <a:rPr lang="es-PA" smtClean="0"/>
              <a:t>02/09/2026</a:t>
            </a:fld>
            <a:endParaRPr lang="es-PA"/>
          </a:p>
        </p:txBody>
      </p:sp>
      <p:sp>
        <p:nvSpPr>
          <p:cNvPr id="5" name="Marcador de pie de página 4">
            <a:extLst>
              <a:ext uri="{FF2B5EF4-FFF2-40B4-BE49-F238E27FC236}">
                <a16:creationId xmlns:a16="http://schemas.microsoft.com/office/drawing/2014/main" id="{E868D301-C4D5-E785-9821-364A4DFC9BDC}"/>
              </a:ext>
            </a:extLst>
          </p:cNvPr>
          <p:cNvSpPr>
            <a:spLocks noGrp="1"/>
          </p:cNvSpPr>
          <p:nvPr>
            <p:ph type="ftr" sz="quarter" idx="11"/>
          </p:nvPr>
        </p:nvSpPr>
        <p:spPr/>
        <p:txBody>
          <a:bodyPr/>
          <a:lstStyle/>
          <a:p>
            <a:endParaRPr lang="es-PA"/>
          </a:p>
        </p:txBody>
      </p:sp>
      <p:sp>
        <p:nvSpPr>
          <p:cNvPr id="6" name="Marcador de número de diapositiva 5">
            <a:extLst>
              <a:ext uri="{FF2B5EF4-FFF2-40B4-BE49-F238E27FC236}">
                <a16:creationId xmlns:a16="http://schemas.microsoft.com/office/drawing/2014/main" id="{DFEB1D63-AFB9-EDEC-1849-53D77FB43BC4}"/>
              </a:ext>
            </a:extLst>
          </p:cNvPr>
          <p:cNvSpPr>
            <a:spLocks noGrp="1"/>
          </p:cNvSpPr>
          <p:nvPr>
            <p:ph type="sldNum" sz="quarter" idx="12"/>
          </p:nvPr>
        </p:nvSpPr>
        <p:spPr/>
        <p:txBody>
          <a:bodyPr/>
          <a:lstStyle/>
          <a:p>
            <a:fld id="{11A6DEAA-495E-F14C-9245-A7E2AF5AB7E1}" type="slidenum">
              <a:rPr lang="es-PA" smtClean="0"/>
              <a:t>‹#›</a:t>
            </a:fld>
            <a:endParaRPr lang="es-PA"/>
          </a:p>
        </p:txBody>
      </p:sp>
    </p:spTree>
    <p:extLst>
      <p:ext uri="{BB962C8B-B14F-4D97-AF65-F5344CB8AC3E}">
        <p14:creationId xmlns:p14="http://schemas.microsoft.com/office/powerpoint/2010/main" val="1378233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71AB42F-8E7D-5050-9293-997CA00DC4FE}"/>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PA"/>
          </a:p>
        </p:txBody>
      </p:sp>
      <p:sp>
        <p:nvSpPr>
          <p:cNvPr id="3" name="Marcador de texto 2">
            <a:extLst>
              <a:ext uri="{FF2B5EF4-FFF2-40B4-BE49-F238E27FC236}">
                <a16:creationId xmlns:a16="http://schemas.microsoft.com/office/drawing/2014/main" id="{1B328937-1249-E25E-DF16-7695EEBE537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8EFBDB4A-D2D4-E6CB-7230-B599E974C7D4}"/>
              </a:ext>
            </a:extLst>
          </p:cNvPr>
          <p:cNvSpPr>
            <a:spLocks noGrp="1"/>
          </p:cNvSpPr>
          <p:nvPr>
            <p:ph type="dt" sz="half" idx="10"/>
          </p:nvPr>
        </p:nvSpPr>
        <p:spPr/>
        <p:txBody>
          <a:bodyPr/>
          <a:lstStyle/>
          <a:p>
            <a:fld id="{1C8AABAC-5E7C-9146-8F58-DD4754B623EF}" type="datetimeFigureOut">
              <a:rPr lang="es-PA" smtClean="0"/>
              <a:t>02/09/2026</a:t>
            </a:fld>
            <a:endParaRPr lang="es-PA"/>
          </a:p>
        </p:txBody>
      </p:sp>
      <p:sp>
        <p:nvSpPr>
          <p:cNvPr id="5" name="Marcador de pie de página 4">
            <a:extLst>
              <a:ext uri="{FF2B5EF4-FFF2-40B4-BE49-F238E27FC236}">
                <a16:creationId xmlns:a16="http://schemas.microsoft.com/office/drawing/2014/main" id="{4CE1A658-72FA-0E43-FC4D-E78881C4FEF0}"/>
              </a:ext>
            </a:extLst>
          </p:cNvPr>
          <p:cNvSpPr>
            <a:spLocks noGrp="1"/>
          </p:cNvSpPr>
          <p:nvPr>
            <p:ph type="ftr" sz="quarter" idx="11"/>
          </p:nvPr>
        </p:nvSpPr>
        <p:spPr/>
        <p:txBody>
          <a:bodyPr/>
          <a:lstStyle/>
          <a:p>
            <a:endParaRPr lang="es-PA"/>
          </a:p>
        </p:txBody>
      </p:sp>
      <p:sp>
        <p:nvSpPr>
          <p:cNvPr id="6" name="Marcador de número de diapositiva 5">
            <a:extLst>
              <a:ext uri="{FF2B5EF4-FFF2-40B4-BE49-F238E27FC236}">
                <a16:creationId xmlns:a16="http://schemas.microsoft.com/office/drawing/2014/main" id="{3D047CFC-89CE-0441-61AE-36F75113F140}"/>
              </a:ext>
            </a:extLst>
          </p:cNvPr>
          <p:cNvSpPr>
            <a:spLocks noGrp="1"/>
          </p:cNvSpPr>
          <p:nvPr>
            <p:ph type="sldNum" sz="quarter" idx="12"/>
          </p:nvPr>
        </p:nvSpPr>
        <p:spPr/>
        <p:txBody>
          <a:bodyPr/>
          <a:lstStyle/>
          <a:p>
            <a:fld id="{11A6DEAA-495E-F14C-9245-A7E2AF5AB7E1}" type="slidenum">
              <a:rPr lang="es-PA" smtClean="0"/>
              <a:t>‹#›</a:t>
            </a:fld>
            <a:endParaRPr lang="es-PA"/>
          </a:p>
        </p:txBody>
      </p:sp>
    </p:spTree>
    <p:extLst>
      <p:ext uri="{BB962C8B-B14F-4D97-AF65-F5344CB8AC3E}">
        <p14:creationId xmlns:p14="http://schemas.microsoft.com/office/powerpoint/2010/main" val="916271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C1E0417-3C0A-372A-AE68-24309E722091}"/>
              </a:ext>
            </a:extLst>
          </p:cNvPr>
          <p:cNvSpPr>
            <a:spLocks noGrp="1"/>
          </p:cNvSpPr>
          <p:nvPr>
            <p:ph type="title"/>
          </p:nvPr>
        </p:nvSpPr>
        <p:spPr/>
        <p:txBody>
          <a:bodyPr/>
          <a:lstStyle/>
          <a:p>
            <a:r>
              <a:rPr lang="es-MX"/>
              <a:t>Haz clic para modificar el estilo de título del patrón</a:t>
            </a:r>
            <a:endParaRPr lang="es-PA"/>
          </a:p>
        </p:txBody>
      </p:sp>
      <p:sp>
        <p:nvSpPr>
          <p:cNvPr id="3" name="Marcador de contenido 2">
            <a:extLst>
              <a:ext uri="{FF2B5EF4-FFF2-40B4-BE49-F238E27FC236}">
                <a16:creationId xmlns:a16="http://schemas.microsoft.com/office/drawing/2014/main" id="{5ECA07CE-B35C-C7C4-1D23-959892341E50}"/>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PA"/>
          </a:p>
        </p:txBody>
      </p:sp>
      <p:sp>
        <p:nvSpPr>
          <p:cNvPr id="4" name="Marcador de contenido 3">
            <a:extLst>
              <a:ext uri="{FF2B5EF4-FFF2-40B4-BE49-F238E27FC236}">
                <a16:creationId xmlns:a16="http://schemas.microsoft.com/office/drawing/2014/main" id="{C00720E7-1272-C365-E0D4-FDB989F0CCEE}"/>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PA"/>
          </a:p>
        </p:txBody>
      </p:sp>
      <p:sp>
        <p:nvSpPr>
          <p:cNvPr id="5" name="Marcador de fecha 4">
            <a:extLst>
              <a:ext uri="{FF2B5EF4-FFF2-40B4-BE49-F238E27FC236}">
                <a16:creationId xmlns:a16="http://schemas.microsoft.com/office/drawing/2014/main" id="{C60A4052-9779-79ED-3D53-F29DA9430139}"/>
              </a:ext>
            </a:extLst>
          </p:cNvPr>
          <p:cNvSpPr>
            <a:spLocks noGrp="1"/>
          </p:cNvSpPr>
          <p:nvPr>
            <p:ph type="dt" sz="half" idx="10"/>
          </p:nvPr>
        </p:nvSpPr>
        <p:spPr/>
        <p:txBody>
          <a:bodyPr/>
          <a:lstStyle/>
          <a:p>
            <a:fld id="{1C8AABAC-5E7C-9146-8F58-DD4754B623EF}" type="datetimeFigureOut">
              <a:rPr lang="es-PA" smtClean="0"/>
              <a:t>02/09/2026</a:t>
            </a:fld>
            <a:endParaRPr lang="es-PA"/>
          </a:p>
        </p:txBody>
      </p:sp>
      <p:sp>
        <p:nvSpPr>
          <p:cNvPr id="6" name="Marcador de pie de página 5">
            <a:extLst>
              <a:ext uri="{FF2B5EF4-FFF2-40B4-BE49-F238E27FC236}">
                <a16:creationId xmlns:a16="http://schemas.microsoft.com/office/drawing/2014/main" id="{B2D82670-CC71-ECDF-2747-4FC4DEE6E929}"/>
              </a:ext>
            </a:extLst>
          </p:cNvPr>
          <p:cNvSpPr>
            <a:spLocks noGrp="1"/>
          </p:cNvSpPr>
          <p:nvPr>
            <p:ph type="ftr" sz="quarter" idx="11"/>
          </p:nvPr>
        </p:nvSpPr>
        <p:spPr/>
        <p:txBody>
          <a:bodyPr/>
          <a:lstStyle/>
          <a:p>
            <a:endParaRPr lang="es-PA"/>
          </a:p>
        </p:txBody>
      </p:sp>
      <p:sp>
        <p:nvSpPr>
          <p:cNvPr id="7" name="Marcador de número de diapositiva 6">
            <a:extLst>
              <a:ext uri="{FF2B5EF4-FFF2-40B4-BE49-F238E27FC236}">
                <a16:creationId xmlns:a16="http://schemas.microsoft.com/office/drawing/2014/main" id="{455FBDB3-B21B-98B2-A6D7-18D73BE90BF4}"/>
              </a:ext>
            </a:extLst>
          </p:cNvPr>
          <p:cNvSpPr>
            <a:spLocks noGrp="1"/>
          </p:cNvSpPr>
          <p:nvPr>
            <p:ph type="sldNum" sz="quarter" idx="12"/>
          </p:nvPr>
        </p:nvSpPr>
        <p:spPr/>
        <p:txBody>
          <a:bodyPr/>
          <a:lstStyle/>
          <a:p>
            <a:fld id="{11A6DEAA-495E-F14C-9245-A7E2AF5AB7E1}" type="slidenum">
              <a:rPr lang="es-PA" smtClean="0"/>
              <a:t>‹#›</a:t>
            </a:fld>
            <a:endParaRPr lang="es-PA"/>
          </a:p>
        </p:txBody>
      </p:sp>
    </p:spTree>
    <p:extLst>
      <p:ext uri="{BB962C8B-B14F-4D97-AF65-F5344CB8AC3E}">
        <p14:creationId xmlns:p14="http://schemas.microsoft.com/office/powerpoint/2010/main" val="1963356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EDD37B6-0A1A-C3EF-886B-E871C6342DA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PA"/>
          </a:p>
        </p:txBody>
      </p:sp>
      <p:sp>
        <p:nvSpPr>
          <p:cNvPr id="3" name="Marcador de texto 2">
            <a:extLst>
              <a:ext uri="{FF2B5EF4-FFF2-40B4-BE49-F238E27FC236}">
                <a16:creationId xmlns:a16="http://schemas.microsoft.com/office/drawing/2014/main" id="{0FD0795A-1BF4-F675-011F-2F240D6E17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A6A1F885-341D-A8CD-6C89-6FE5BC9A631E}"/>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PA"/>
          </a:p>
        </p:txBody>
      </p:sp>
      <p:sp>
        <p:nvSpPr>
          <p:cNvPr id="5" name="Marcador de texto 4">
            <a:extLst>
              <a:ext uri="{FF2B5EF4-FFF2-40B4-BE49-F238E27FC236}">
                <a16:creationId xmlns:a16="http://schemas.microsoft.com/office/drawing/2014/main" id="{26EB3E81-CF15-8FF4-EEE7-E62EAEAC6A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CED02F5E-A60F-3635-EE01-03DF0B915A43}"/>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PA"/>
          </a:p>
        </p:txBody>
      </p:sp>
      <p:sp>
        <p:nvSpPr>
          <p:cNvPr id="7" name="Marcador de fecha 6">
            <a:extLst>
              <a:ext uri="{FF2B5EF4-FFF2-40B4-BE49-F238E27FC236}">
                <a16:creationId xmlns:a16="http://schemas.microsoft.com/office/drawing/2014/main" id="{177C6C7A-CFF9-A69A-6E4D-731F19051BF2}"/>
              </a:ext>
            </a:extLst>
          </p:cNvPr>
          <p:cNvSpPr>
            <a:spLocks noGrp="1"/>
          </p:cNvSpPr>
          <p:nvPr>
            <p:ph type="dt" sz="half" idx="10"/>
          </p:nvPr>
        </p:nvSpPr>
        <p:spPr/>
        <p:txBody>
          <a:bodyPr/>
          <a:lstStyle/>
          <a:p>
            <a:fld id="{1C8AABAC-5E7C-9146-8F58-DD4754B623EF}" type="datetimeFigureOut">
              <a:rPr lang="es-PA" smtClean="0"/>
              <a:t>02/09/2026</a:t>
            </a:fld>
            <a:endParaRPr lang="es-PA"/>
          </a:p>
        </p:txBody>
      </p:sp>
      <p:sp>
        <p:nvSpPr>
          <p:cNvPr id="8" name="Marcador de pie de página 7">
            <a:extLst>
              <a:ext uri="{FF2B5EF4-FFF2-40B4-BE49-F238E27FC236}">
                <a16:creationId xmlns:a16="http://schemas.microsoft.com/office/drawing/2014/main" id="{F82AC5C1-8292-C53D-AC06-ECB7CF274A0A}"/>
              </a:ext>
            </a:extLst>
          </p:cNvPr>
          <p:cNvSpPr>
            <a:spLocks noGrp="1"/>
          </p:cNvSpPr>
          <p:nvPr>
            <p:ph type="ftr" sz="quarter" idx="11"/>
          </p:nvPr>
        </p:nvSpPr>
        <p:spPr/>
        <p:txBody>
          <a:bodyPr/>
          <a:lstStyle/>
          <a:p>
            <a:endParaRPr lang="es-PA"/>
          </a:p>
        </p:txBody>
      </p:sp>
      <p:sp>
        <p:nvSpPr>
          <p:cNvPr id="9" name="Marcador de número de diapositiva 8">
            <a:extLst>
              <a:ext uri="{FF2B5EF4-FFF2-40B4-BE49-F238E27FC236}">
                <a16:creationId xmlns:a16="http://schemas.microsoft.com/office/drawing/2014/main" id="{C2E40F4E-0951-DDFB-A23C-66B83ECF0ACC}"/>
              </a:ext>
            </a:extLst>
          </p:cNvPr>
          <p:cNvSpPr>
            <a:spLocks noGrp="1"/>
          </p:cNvSpPr>
          <p:nvPr>
            <p:ph type="sldNum" sz="quarter" idx="12"/>
          </p:nvPr>
        </p:nvSpPr>
        <p:spPr/>
        <p:txBody>
          <a:bodyPr/>
          <a:lstStyle/>
          <a:p>
            <a:fld id="{11A6DEAA-495E-F14C-9245-A7E2AF5AB7E1}" type="slidenum">
              <a:rPr lang="es-PA" smtClean="0"/>
              <a:t>‹#›</a:t>
            </a:fld>
            <a:endParaRPr lang="es-PA"/>
          </a:p>
        </p:txBody>
      </p:sp>
    </p:spTree>
    <p:extLst>
      <p:ext uri="{BB962C8B-B14F-4D97-AF65-F5344CB8AC3E}">
        <p14:creationId xmlns:p14="http://schemas.microsoft.com/office/powerpoint/2010/main" val="3358862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386C5FE-0737-6357-8A5D-DDE519E0F907}"/>
              </a:ext>
            </a:extLst>
          </p:cNvPr>
          <p:cNvSpPr>
            <a:spLocks noGrp="1"/>
          </p:cNvSpPr>
          <p:nvPr>
            <p:ph type="title"/>
          </p:nvPr>
        </p:nvSpPr>
        <p:spPr/>
        <p:txBody>
          <a:bodyPr/>
          <a:lstStyle/>
          <a:p>
            <a:r>
              <a:rPr lang="es-MX"/>
              <a:t>Haz clic para modificar el estilo de título del patrón</a:t>
            </a:r>
            <a:endParaRPr lang="es-PA"/>
          </a:p>
        </p:txBody>
      </p:sp>
      <p:sp>
        <p:nvSpPr>
          <p:cNvPr id="3" name="Marcador de fecha 2">
            <a:extLst>
              <a:ext uri="{FF2B5EF4-FFF2-40B4-BE49-F238E27FC236}">
                <a16:creationId xmlns:a16="http://schemas.microsoft.com/office/drawing/2014/main" id="{A5E5141D-8419-97B0-C730-4FD1EA277232}"/>
              </a:ext>
            </a:extLst>
          </p:cNvPr>
          <p:cNvSpPr>
            <a:spLocks noGrp="1"/>
          </p:cNvSpPr>
          <p:nvPr>
            <p:ph type="dt" sz="half" idx="10"/>
          </p:nvPr>
        </p:nvSpPr>
        <p:spPr/>
        <p:txBody>
          <a:bodyPr/>
          <a:lstStyle/>
          <a:p>
            <a:fld id="{1C8AABAC-5E7C-9146-8F58-DD4754B623EF}" type="datetimeFigureOut">
              <a:rPr lang="es-PA" smtClean="0"/>
              <a:t>02/09/2026</a:t>
            </a:fld>
            <a:endParaRPr lang="es-PA"/>
          </a:p>
        </p:txBody>
      </p:sp>
      <p:sp>
        <p:nvSpPr>
          <p:cNvPr id="4" name="Marcador de pie de página 3">
            <a:extLst>
              <a:ext uri="{FF2B5EF4-FFF2-40B4-BE49-F238E27FC236}">
                <a16:creationId xmlns:a16="http://schemas.microsoft.com/office/drawing/2014/main" id="{32DD65F2-900B-377E-03EC-AD8F5F22D029}"/>
              </a:ext>
            </a:extLst>
          </p:cNvPr>
          <p:cNvSpPr>
            <a:spLocks noGrp="1"/>
          </p:cNvSpPr>
          <p:nvPr>
            <p:ph type="ftr" sz="quarter" idx="11"/>
          </p:nvPr>
        </p:nvSpPr>
        <p:spPr/>
        <p:txBody>
          <a:bodyPr/>
          <a:lstStyle/>
          <a:p>
            <a:endParaRPr lang="es-PA"/>
          </a:p>
        </p:txBody>
      </p:sp>
      <p:sp>
        <p:nvSpPr>
          <p:cNvPr id="5" name="Marcador de número de diapositiva 4">
            <a:extLst>
              <a:ext uri="{FF2B5EF4-FFF2-40B4-BE49-F238E27FC236}">
                <a16:creationId xmlns:a16="http://schemas.microsoft.com/office/drawing/2014/main" id="{9F269B29-3AB3-C365-3F5F-95B6D9281EB2}"/>
              </a:ext>
            </a:extLst>
          </p:cNvPr>
          <p:cNvSpPr>
            <a:spLocks noGrp="1"/>
          </p:cNvSpPr>
          <p:nvPr>
            <p:ph type="sldNum" sz="quarter" idx="12"/>
          </p:nvPr>
        </p:nvSpPr>
        <p:spPr/>
        <p:txBody>
          <a:bodyPr/>
          <a:lstStyle/>
          <a:p>
            <a:fld id="{11A6DEAA-495E-F14C-9245-A7E2AF5AB7E1}" type="slidenum">
              <a:rPr lang="es-PA" smtClean="0"/>
              <a:t>‹#›</a:t>
            </a:fld>
            <a:endParaRPr lang="es-PA"/>
          </a:p>
        </p:txBody>
      </p:sp>
    </p:spTree>
    <p:extLst>
      <p:ext uri="{BB962C8B-B14F-4D97-AF65-F5344CB8AC3E}">
        <p14:creationId xmlns:p14="http://schemas.microsoft.com/office/powerpoint/2010/main" val="2446734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E0FF5604-B716-87EE-8B61-5327A3990D12}"/>
              </a:ext>
            </a:extLst>
          </p:cNvPr>
          <p:cNvSpPr>
            <a:spLocks noGrp="1"/>
          </p:cNvSpPr>
          <p:nvPr>
            <p:ph type="dt" sz="half" idx="10"/>
          </p:nvPr>
        </p:nvSpPr>
        <p:spPr/>
        <p:txBody>
          <a:bodyPr/>
          <a:lstStyle/>
          <a:p>
            <a:fld id="{1C8AABAC-5E7C-9146-8F58-DD4754B623EF}" type="datetimeFigureOut">
              <a:rPr lang="es-PA" smtClean="0"/>
              <a:t>02/09/2026</a:t>
            </a:fld>
            <a:endParaRPr lang="es-PA"/>
          </a:p>
        </p:txBody>
      </p:sp>
      <p:sp>
        <p:nvSpPr>
          <p:cNvPr id="3" name="Marcador de pie de página 2">
            <a:extLst>
              <a:ext uri="{FF2B5EF4-FFF2-40B4-BE49-F238E27FC236}">
                <a16:creationId xmlns:a16="http://schemas.microsoft.com/office/drawing/2014/main" id="{34C0ECDD-5840-55A0-413A-1A6F69056CC8}"/>
              </a:ext>
            </a:extLst>
          </p:cNvPr>
          <p:cNvSpPr>
            <a:spLocks noGrp="1"/>
          </p:cNvSpPr>
          <p:nvPr>
            <p:ph type="ftr" sz="quarter" idx="11"/>
          </p:nvPr>
        </p:nvSpPr>
        <p:spPr/>
        <p:txBody>
          <a:bodyPr/>
          <a:lstStyle/>
          <a:p>
            <a:endParaRPr lang="es-PA"/>
          </a:p>
        </p:txBody>
      </p:sp>
      <p:sp>
        <p:nvSpPr>
          <p:cNvPr id="4" name="Marcador de número de diapositiva 3">
            <a:extLst>
              <a:ext uri="{FF2B5EF4-FFF2-40B4-BE49-F238E27FC236}">
                <a16:creationId xmlns:a16="http://schemas.microsoft.com/office/drawing/2014/main" id="{7BD533CC-B800-E121-4B61-5EC40254A5F2}"/>
              </a:ext>
            </a:extLst>
          </p:cNvPr>
          <p:cNvSpPr>
            <a:spLocks noGrp="1"/>
          </p:cNvSpPr>
          <p:nvPr>
            <p:ph type="sldNum" sz="quarter" idx="12"/>
          </p:nvPr>
        </p:nvSpPr>
        <p:spPr/>
        <p:txBody>
          <a:bodyPr/>
          <a:lstStyle/>
          <a:p>
            <a:fld id="{11A6DEAA-495E-F14C-9245-A7E2AF5AB7E1}" type="slidenum">
              <a:rPr lang="es-PA" smtClean="0"/>
              <a:t>‹#›</a:t>
            </a:fld>
            <a:endParaRPr lang="es-PA"/>
          </a:p>
        </p:txBody>
      </p:sp>
    </p:spTree>
    <p:extLst>
      <p:ext uri="{BB962C8B-B14F-4D97-AF65-F5344CB8AC3E}">
        <p14:creationId xmlns:p14="http://schemas.microsoft.com/office/powerpoint/2010/main" val="4139908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B44815A-B03A-E78E-FE71-A9F0A5612F21}"/>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PA"/>
          </a:p>
        </p:txBody>
      </p:sp>
      <p:sp>
        <p:nvSpPr>
          <p:cNvPr id="3" name="Marcador de contenido 2">
            <a:extLst>
              <a:ext uri="{FF2B5EF4-FFF2-40B4-BE49-F238E27FC236}">
                <a16:creationId xmlns:a16="http://schemas.microsoft.com/office/drawing/2014/main" id="{C5C68598-C1CA-4E92-F2CC-50BFD47D10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PA"/>
          </a:p>
        </p:txBody>
      </p:sp>
      <p:sp>
        <p:nvSpPr>
          <p:cNvPr id="4" name="Marcador de texto 3">
            <a:extLst>
              <a:ext uri="{FF2B5EF4-FFF2-40B4-BE49-F238E27FC236}">
                <a16:creationId xmlns:a16="http://schemas.microsoft.com/office/drawing/2014/main" id="{ADA48FBC-C1A0-714D-E119-7D0A954838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F9F183E9-0FD8-E6AA-3392-78F69F8B3F82}"/>
              </a:ext>
            </a:extLst>
          </p:cNvPr>
          <p:cNvSpPr>
            <a:spLocks noGrp="1"/>
          </p:cNvSpPr>
          <p:nvPr>
            <p:ph type="dt" sz="half" idx="10"/>
          </p:nvPr>
        </p:nvSpPr>
        <p:spPr/>
        <p:txBody>
          <a:bodyPr/>
          <a:lstStyle/>
          <a:p>
            <a:fld id="{1C8AABAC-5E7C-9146-8F58-DD4754B623EF}" type="datetimeFigureOut">
              <a:rPr lang="es-PA" smtClean="0"/>
              <a:t>02/09/2026</a:t>
            </a:fld>
            <a:endParaRPr lang="es-PA"/>
          </a:p>
        </p:txBody>
      </p:sp>
      <p:sp>
        <p:nvSpPr>
          <p:cNvPr id="6" name="Marcador de pie de página 5">
            <a:extLst>
              <a:ext uri="{FF2B5EF4-FFF2-40B4-BE49-F238E27FC236}">
                <a16:creationId xmlns:a16="http://schemas.microsoft.com/office/drawing/2014/main" id="{8747F4AB-CF68-C125-FED5-1C2CC1FE28D5}"/>
              </a:ext>
            </a:extLst>
          </p:cNvPr>
          <p:cNvSpPr>
            <a:spLocks noGrp="1"/>
          </p:cNvSpPr>
          <p:nvPr>
            <p:ph type="ftr" sz="quarter" idx="11"/>
          </p:nvPr>
        </p:nvSpPr>
        <p:spPr/>
        <p:txBody>
          <a:bodyPr/>
          <a:lstStyle/>
          <a:p>
            <a:endParaRPr lang="es-PA"/>
          </a:p>
        </p:txBody>
      </p:sp>
      <p:sp>
        <p:nvSpPr>
          <p:cNvPr id="7" name="Marcador de número de diapositiva 6">
            <a:extLst>
              <a:ext uri="{FF2B5EF4-FFF2-40B4-BE49-F238E27FC236}">
                <a16:creationId xmlns:a16="http://schemas.microsoft.com/office/drawing/2014/main" id="{5D358CBF-F2B8-76C3-DAC0-0ADE222FC807}"/>
              </a:ext>
            </a:extLst>
          </p:cNvPr>
          <p:cNvSpPr>
            <a:spLocks noGrp="1"/>
          </p:cNvSpPr>
          <p:nvPr>
            <p:ph type="sldNum" sz="quarter" idx="12"/>
          </p:nvPr>
        </p:nvSpPr>
        <p:spPr/>
        <p:txBody>
          <a:bodyPr/>
          <a:lstStyle/>
          <a:p>
            <a:fld id="{11A6DEAA-495E-F14C-9245-A7E2AF5AB7E1}" type="slidenum">
              <a:rPr lang="es-PA" smtClean="0"/>
              <a:t>‹#›</a:t>
            </a:fld>
            <a:endParaRPr lang="es-PA"/>
          </a:p>
        </p:txBody>
      </p:sp>
    </p:spTree>
    <p:extLst>
      <p:ext uri="{BB962C8B-B14F-4D97-AF65-F5344CB8AC3E}">
        <p14:creationId xmlns:p14="http://schemas.microsoft.com/office/powerpoint/2010/main" val="3415262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C95BFF0-1597-C343-66FB-50549B3D51AA}"/>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PA"/>
          </a:p>
        </p:txBody>
      </p:sp>
      <p:sp>
        <p:nvSpPr>
          <p:cNvPr id="3" name="Marcador de posición de imagen 2">
            <a:extLst>
              <a:ext uri="{FF2B5EF4-FFF2-40B4-BE49-F238E27FC236}">
                <a16:creationId xmlns:a16="http://schemas.microsoft.com/office/drawing/2014/main" id="{EB59289A-1BDB-F759-6C29-33784B4670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PA"/>
          </a:p>
        </p:txBody>
      </p:sp>
      <p:sp>
        <p:nvSpPr>
          <p:cNvPr id="4" name="Marcador de texto 3">
            <a:extLst>
              <a:ext uri="{FF2B5EF4-FFF2-40B4-BE49-F238E27FC236}">
                <a16:creationId xmlns:a16="http://schemas.microsoft.com/office/drawing/2014/main" id="{B9B0C060-3089-37B3-1DCC-F756D05B8E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24D703EF-008C-5D13-AD1D-519C2C3BC89B}"/>
              </a:ext>
            </a:extLst>
          </p:cNvPr>
          <p:cNvSpPr>
            <a:spLocks noGrp="1"/>
          </p:cNvSpPr>
          <p:nvPr>
            <p:ph type="dt" sz="half" idx="10"/>
          </p:nvPr>
        </p:nvSpPr>
        <p:spPr/>
        <p:txBody>
          <a:bodyPr/>
          <a:lstStyle/>
          <a:p>
            <a:fld id="{1C8AABAC-5E7C-9146-8F58-DD4754B623EF}" type="datetimeFigureOut">
              <a:rPr lang="es-PA" smtClean="0"/>
              <a:t>02/09/2026</a:t>
            </a:fld>
            <a:endParaRPr lang="es-PA"/>
          </a:p>
        </p:txBody>
      </p:sp>
      <p:sp>
        <p:nvSpPr>
          <p:cNvPr id="6" name="Marcador de pie de página 5">
            <a:extLst>
              <a:ext uri="{FF2B5EF4-FFF2-40B4-BE49-F238E27FC236}">
                <a16:creationId xmlns:a16="http://schemas.microsoft.com/office/drawing/2014/main" id="{2DD25C7A-E1C3-949D-5E0D-DDB46CB5132D}"/>
              </a:ext>
            </a:extLst>
          </p:cNvPr>
          <p:cNvSpPr>
            <a:spLocks noGrp="1"/>
          </p:cNvSpPr>
          <p:nvPr>
            <p:ph type="ftr" sz="quarter" idx="11"/>
          </p:nvPr>
        </p:nvSpPr>
        <p:spPr/>
        <p:txBody>
          <a:bodyPr/>
          <a:lstStyle/>
          <a:p>
            <a:endParaRPr lang="es-PA"/>
          </a:p>
        </p:txBody>
      </p:sp>
      <p:sp>
        <p:nvSpPr>
          <p:cNvPr id="7" name="Marcador de número de diapositiva 6">
            <a:extLst>
              <a:ext uri="{FF2B5EF4-FFF2-40B4-BE49-F238E27FC236}">
                <a16:creationId xmlns:a16="http://schemas.microsoft.com/office/drawing/2014/main" id="{2CE2C8E1-348E-CA3C-9087-841637F369E8}"/>
              </a:ext>
            </a:extLst>
          </p:cNvPr>
          <p:cNvSpPr>
            <a:spLocks noGrp="1"/>
          </p:cNvSpPr>
          <p:nvPr>
            <p:ph type="sldNum" sz="quarter" idx="12"/>
          </p:nvPr>
        </p:nvSpPr>
        <p:spPr/>
        <p:txBody>
          <a:bodyPr/>
          <a:lstStyle/>
          <a:p>
            <a:fld id="{11A6DEAA-495E-F14C-9245-A7E2AF5AB7E1}" type="slidenum">
              <a:rPr lang="es-PA" smtClean="0"/>
              <a:t>‹#›</a:t>
            </a:fld>
            <a:endParaRPr lang="es-PA"/>
          </a:p>
        </p:txBody>
      </p:sp>
    </p:spTree>
    <p:extLst>
      <p:ext uri="{BB962C8B-B14F-4D97-AF65-F5344CB8AC3E}">
        <p14:creationId xmlns:p14="http://schemas.microsoft.com/office/powerpoint/2010/main" val="3988838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C75C7C6-1BA0-2114-CE36-D106182A5A63}"/>
              </a:ext>
            </a:extLst>
          </p:cNvPr>
          <p:cNvSpPr>
            <a:spLocks noGrp="1"/>
          </p:cNvSpPr>
          <p:nvPr>
            <p:ph type="title"/>
          </p:nvPr>
        </p:nvSpPr>
        <p:spPr/>
        <p:txBody>
          <a:bodyPr/>
          <a:lstStyle/>
          <a:p>
            <a:r>
              <a:rPr lang="es-MX"/>
              <a:t>Haz clic para modificar el estilo de título del patrón</a:t>
            </a:r>
            <a:endParaRPr lang="es-PA"/>
          </a:p>
        </p:txBody>
      </p:sp>
      <p:sp>
        <p:nvSpPr>
          <p:cNvPr id="3" name="Marcador de texto vertical 2">
            <a:extLst>
              <a:ext uri="{FF2B5EF4-FFF2-40B4-BE49-F238E27FC236}">
                <a16:creationId xmlns:a16="http://schemas.microsoft.com/office/drawing/2014/main" id="{6C50CE73-CED6-0B89-DC02-16B21CFAF229}"/>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PA"/>
          </a:p>
        </p:txBody>
      </p:sp>
      <p:sp>
        <p:nvSpPr>
          <p:cNvPr id="4" name="Marcador de fecha 3">
            <a:extLst>
              <a:ext uri="{FF2B5EF4-FFF2-40B4-BE49-F238E27FC236}">
                <a16:creationId xmlns:a16="http://schemas.microsoft.com/office/drawing/2014/main" id="{51E6D139-1797-26B7-D2BA-4D51EB0E4F85}"/>
              </a:ext>
            </a:extLst>
          </p:cNvPr>
          <p:cNvSpPr>
            <a:spLocks noGrp="1"/>
          </p:cNvSpPr>
          <p:nvPr>
            <p:ph type="dt" sz="half" idx="10"/>
          </p:nvPr>
        </p:nvSpPr>
        <p:spPr/>
        <p:txBody>
          <a:bodyPr/>
          <a:lstStyle/>
          <a:p>
            <a:fld id="{1C8AABAC-5E7C-9146-8F58-DD4754B623EF}" type="datetimeFigureOut">
              <a:rPr lang="es-PA" smtClean="0"/>
              <a:t>02/09/2026</a:t>
            </a:fld>
            <a:endParaRPr lang="es-PA"/>
          </a:p>
        </p:txBody>
      </p:sp>
      <p:sp>
        <p:nvSpPr>
          <p:cNvPr id="5" name="Marcador de pie de página 4">
            <a:extLst>
              <a:ext uri="{FF2B5EF4-FFF2-40B4-BE49-F238E27FC236}">
                <a16:creationId xmlns:a16="http://schemas.microsoft.com/office/drawing/2014/main" id="{518C6ABE-42E5-4DC6-D1AC-752BB1934B1B}"/>
              </a:ext>
            </a:extLst>
          </p:cNvPr>
          <p:cNvSpPr>
            <a:spLocks noGrp="1"/>
          </p:cNvSpPr>
          <p:nvPr>
            <p:ph type="ftr" sz="quarter" idx="11"/>
          </p:nvPr>
        </p:nvSpPr>
        <p:spPr/>
        <p:txBody>
          <a:bodyPr/>
          <a:lstStyle/>
          <a:p>
            <a:endParaRPr lang="es-PA"/>
          </a:p>
        </p:txBody>
      </p:sp>
      <p:sp>
        <p:nvSpPr>
          <p:cNvPr id="6" name="Marcador de número de diapositiva 5">
            <a:extLst>
              <a:ext uri="{FF2B5EF4-FFF2-40B4-BE49-F238E27FC236}">
                <a16:creationId xmlns:a16="http://schemas.microsoft.com/office/drawing/2014/main" id="{AB9F0AC1-3B7F-3570-F373-1BB4B123FDCC}"/>
              </a:ext>
            </a:extLst>
          </p:cNvPr>
          <p:cNvSpPr>
            <a:spLocks noGrp="1"/>
          </p:cNvSpPr>
          <p:nvPr>
            <p:ph type="sldNum" sz="quarter" idx="12"/>
          </p:nvPr>
        </p:nvSpPr>
        <p:spPr/>
        <p:txBody>
          <a:bodyPr/>
          <a:lstStyle/>
          <a:p>
            <a:fld id="{11A6DEAA-495E-F14C-9245-A7E2AF5AB7E1}" type="slidenum">
              <a:rPr lang="es-PA" smtClean="0"/>
              <a:t>‹#›</a:t>
            </a:fld>
            <a:endParaRPr lang="es-PA"/>
          </a:p>
        </p:txBody>
      </p:sp>
    </p:spTree>
    <p:extLst>
      <p:ext uri="{BB962C8B-B14F-4D97-AF65-F5344CB8AC3E}">
        <p14:creationId xmlns:p14="http://schemas.microsoft.com/office/powerpoint/2010/main" val="4080962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535B067-8F1F-FF24-6C6D-913BC8D6A8DA}"/>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PA"/>
          </a:p>
        </p:txBody>
      </p:sp>
      <p:sp>
        <p:nvSpPr>
          <p:cNvPr id="3" name="Marcador de texto vertical 2">
            <a:extLst>
              <a:ext uri="{FF2B5EF4-FFF2-40B4-BE49-F238E27FC236}">
                <a16:creationId xmlns:a16="http://schemas.microsoft.com/office/drawing/2014/main" id="{A52A64AA-529C-07FE-A0F0-9B9BD79F1ACA}"/>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PA"/>
          </a:p>
        </p:txBody>
      </p:sp>
      <p:sp>
        <p:nvSpPr>
          <p:cNvPr id="4" name="Marcador de fecha 3">
            <a:extLst>
              <a:ext uri="{FF2B5EF4-FFF2-40B4-BE49-F238E27FC236}">
                <a16:creationId xmlns:a16="http://schemas.microsoft.com/office/drawing/2014/main" id="{8BA64D8D-5694-CB2F-A71B-E7D8FA1DA954}"/>
              </a:ext>
            </a:extLst>
          </p:cNvPr>
          <p:cNvSpPr>
            <a:spLocks noGrp="1"/>
          </p:cNvSpPr>
          <p:nvPr>
            <p:ph type="dt" sz="half" idx="10"/>
          </p:nvPr>
        </p:nvSpPr>
        <p:spPr/>
        <p:txBody>
          <a:bodyPr/>
          <a:lstStyle/>
          <a:p>
            <a:fld id="{1C8AABAC-5E7C-9146-8F58-DD4754B623EF}" type="datetimeFigureOut">
              <a:rPr lang="es-PA" smtClean="0"/>
              <a:t>02/09/2026</a:t>
            </a:fld>
            <a:endParaRPr lang="es-PA"/>
          </a:p>
        </p:txBody>
      </p:sp>
      <p:sp>
        <p:nvSpPr>
          <p:cNvPr id="5" name="Marcador de pie de página 4">
            <a:extLst>
              <a:ext uri="{FF2B5EF4-FFF2-40B4-BE49-F238E27FC236}">
                <a16:creationId xmlns:a16="http://schemas.microsoft.com/office/drawing/2014/main" id="{F19C6145-41B0-9CB8-B443-C6F5B59B50BC}"/>
              </a:ext>
            </a:extLst>
          </p:cNvPr>
          <p:cNvSpPr>
            <a:spLocks noGrp="1"/>
          </p:cNvSpPr>
          <p:nvPr>
            <p:ph type="ftr" sz="quarter" idx="11"/>
          </p:nvPr>
        </p:nvSpPr>
        <p:spPr/>
        <p:txBody>
          <a:bodyPr/>
          <a:lstStyle/>
          <a:p>
            <a:endParaRPr lang="es-PA"/>
          </a:p>
        </p:txBody>
      </p:sp>
      <p:sp>
        <p:nvSpPr>
          <p:cNvPr id="6" name="Marcador de número de diapositiva 5">
            <a:extLst>
              <a:ext uri="{FF2B5EF4-FFF2-40B4-BE49-F238E27FC236}">
                <a16:creationId xmlns:a16="http://schemas.microsoft.com/office/drawing/2014/main" id="{EB452DFB-C579-BCB4-A348-0B847D029E49}"/>
              </a:ext>
            </a:extLst>
          </p:cNvPr>
          <p:cNvSpPr>
            <a:spLocks noGrp="1"/>
          </p:cNvSpPr>
          <p:nvPr>
            <p:ph type="sldNum" sz="quarter" idx="12"/>
          </p:nvPr>
        </p:nvSpPr>
        <p:spPr/>
        <p:txBody>
          <a:bodyPr/>
          <a:lstStyle/>
          <a:p>
            <a:fld id="{11A6DEAA-495E-F14C-9245-A7E2AF5AB7E1}" type="slidenum">
              <a:rPr lang="es-PA" smtClean="0"/>
              <a:t>‹#›</a:t>
            </a:fld>
            <a:endParaRPr lang="es-PA"/>
          </a:p>
        </p:txBody>
      </p:sp>
    </p:spTree>
    <p:extLst>
      <p:ext uri="{BB962C8B-B14F-4D97-AF65-F5344CB8AC3E}">
        <p14:creationId xmlns:p14="http://schemas.microsoft.com/office/powerpoint/2010/main" val="10283174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p:bg>
      <p:bgPr>
        <a:solidFill>
          <a:srgbClr val="00589C"/>
        </a:solidFill>
        <a:effectLst/>
      </p:bgPr>
    </p:bg>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600670" y="5923581"/>
            <a:ext cx="10985502" cy="318490"/>
          </a:xfrm>
          <a:prstGeom prst="rect">
            <a:avLst/>
          </a:prstGeom>
        </p:spPr>
        <p:txBody>
          <a:bodyPr lIns="45719" tIns="45719" rIns="45719" bIns="45719"/>
          <a:lstStyle>
            <a:lvl1pPr marL="0" indent="0" defTabSz="412750">
              <a:lnSpc>
                <a:spcPct val="100000"/>
              </a:lnSpc>
              <a:spcBef>
                <a:spcPts val="0"/>
              </a:spcBef>
              <a:buSzTx/>
              <a:buNone/>
              <a:defRPr sz="1800" b="1">
                <a:solidFill>
                  <a:srgbClr val="FFFFFF"/>
                </a:solidFill>
              </a:defRPr>
            </a:lvl1pPr>
          </a:lstStyle>
          <a:p>
            <a:r>
              <a:t>Author and Date</a:t>
            </a:r>
          </a:p>
        </p:txBody>
      </p:sp>
      <p:sp>
        <p:nvSpPr>
          <p:cNvPr id="12" name="Presentation Title"/>
          <p:cNvSpPr txBox="1">
            <a:spLocks noGrp="1"/>
          </p:cNvSpPr>
          <p:nvPr>
            <p:ph type="title" hasCustomPrompt="1"/>
          </p:nvPr>
        </p:nvSpPr>
        <p:spPr>
          <a:xfrm>
            <a:off x="603248" y="1287496"/>
            <a:ext cx="10985502" cy="2324101"/>
          </a:xfrm>
          <a:prstGeom prst="rect">
            <a:avLst/>
          </a:prstGeom>
        </p:spPr>
        <p:txBody>
          <a:bodyPr anchor="b"/>
          <a:lstStyle>
            <a:lvl1pPr>
              <a:defRPr sz="5800" spc="-116">
                <a:solidFill>
                  <a:srgbClr val="FFFFFF"/>
                </a:solidFill>
              </a:defRPr>
            </a:lvl1pPr>
          </a:lstStyle>
          <a:p>
            <a:r>
              <a:t>Presentation Title</a:t>
            </a:r>
          </a:p>
        </p:txBody>
      </p:sp>
      <p:sp>
        <p:nvSpPr>
          <p:cNvPr id="13" name="Body Level One…"/>
          <p:cNvSpPr txBox="1">
            <a:spLocks noGrp="1"/>
          </p:cNvSpPr>
          <p:nvPr>
            <p:ph type="body" sz="quarter" idx="1" hasCustomPrompt="1"/>
          </p:nvPr>
        </p:nvSpPr>
        <p:spPr>
          <a:xfrm>
            <a:off x="600671" y="3605245"/>
            <a:ext cx="10985501" cy="952501"/>
          </a:xfrm>
          <a:prstGeom prst="rect">
            <a:avLst/>
          </a:prstGeom>
        </p:spPr>
        <p:txBody>
          <a:bodyPr/>
          <a:lstStyle>
            <a:lvl1pPr marL="0" indent="0" defTabSz="412750">
              <a:lnSpc>
                <a:spcPct val="100000"/>
              </a:lnSpc>
              <a:spcBef>
                <a:spcPts val="0"/>
              </a:spcBef>
              <a:buSzTx/>
              <a:buNone/>
              <a:defRPr sz="2750" b="1">
                <a:solidFill>
                  <a:schemeClr val="accent1"/>
                </a:solidFill>
              </a:defRPr>
            </a:lvl1pPr>
            <a:lvl2pPr marL="0" indent="228600" defTabSz="412750">
              <a:lnSpc>
                <a:spcPct val="100000"/>
              </a:lnSpc>
              <a:spcBef>
                <a:spcPts val="0"/>
              </a:spcBef>
              <a:buSzTx/>
              <a:buNone/>
              <a:defRPr sz="2750" b="1">
                <a:solidFill>
                  <a:schemeClr val="accent1"/>
                </a:solidFill>
              </a:defRPr>
            </a:lvl2pPr>
            <a:lvl3pPr marL="0" indent="457200" defTabSz="412750">
              <a:lnSpc>
                <a:spcPct val="100000"/>
              </a:lnSpc>
              <a:spcBef>
                <a:spcPts val="0"/>
              </a:spcBef>
              <a:buSzTx/>
              <a:buNone/>
              <a:defRPr sz="2750" b="1">
                <a:solidFill>
                  <a:schemeClr val="accent1"/>
                </a:solidFill>
              </a:defRPr>
            </a:lvl3pPr>
            <a:lvl4pPr marL="0" indent="685800" defTabSz="412750">
              <a:lnSpc>
                <a:spcPct val="100000"/>
              </a:lnSpc>
              <a:spcBef>
                <a:spcPts val="0"/>
              </a:spcBef>
              <a:buSzTx/>
              <a:buNone/>
              <a:defRPr sz="2750" b="1">
                <a:solidFill>
                  <a:schemeClr val="accent1"/>
                </a:solidFill>
              </a:defRPr>
            </a:lvl4pPr>
            <a:lvl5pPr marL="0" indent="914400" defTabSz="412750">
              <a:lnSpc>
                <a:spcPct val="100000"/>
              </a:lnSpc>
              <a:spcBef>
                <a:spcPts val="0"/>
              </a:spcBef>
              <a:buSzTx/>
              <a:buNone/>
              <a:defRPr sz="2750" b="1">
                <a:solidFill>
                  <a:schemeClr val="accent1"/>
                </a:solidFill>
              </a:defRPr>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2793400207"/>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95073-9938-495D-510D-6286E2742926}"/>
              </a:ext>
            </a:extLst>
          </p:cNvPr>
          <p:cNvSpPr>
            <a:spLocks noGrp="1"/>
          </p:cNvSpPr>
          <p:nvPr>
            <p:ph type="ctrTitle"/>
          </p:nvPr>
        </p:nvSpPr>
        <p:spPr>
          <a:xfrm>
            <a:off x="838200" y="422031"/>
            <a:ext cx="9144000" cy="579194"/>
          </a:xfrm>
        </p:spPr>
        <p:txBody>
          <a:bodyPr anchor="b">
            <a:normAutofit/>
          </a:bodyPr>
          <a:lstStyle>
            <a:lvl1pPr algn="l">
              <a:defRPr sz="2400"/>
            </a:lvl1pPr>
          </a:lstStyle>
          <a:p>
            <a:r>
              <a:rPr lang="es-ES"/>
              <a:t>Haga clic para modificar el estilo de título del patrón</a:t>
            </a:r>
            <a:endParaRPr lang="en-PA"/>
          </a:p>
        </p:txBody>
      </p:sp>
      <p:sp>
        <p:nvSpPr>
          <p:cNvPr id="3" name="Subtitle 2">
            <a:extLst>
              <a:ext uri="{FF2B5EF4-FFF2-40B4-BE49-F238E27FC236}">
                <a16:creationId xmlns:a16="http://schemas.microsoft.com/office/drawing/2014/main" id="{16BC49AF-1C42-4814-C944-7676221D4FF3}"/>
              </a:ext>
            </a:extLst>
          </p:cNvPr>
          <p:cNvSpPr>
            <a:spLocks noGrp="1"/>
          </p:cNvSpPr>
          <p:nvPr>
            <p:ph type="subTitle" idx="1"/>
          </p:nvPr>
        </p:nvSpPr>
        <p:spPr>
          <a:xfrm>
            <a:off x="838200" y="1597391"/>
            <a:ext cx="3979985" cy="1356824"/>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n-PA"/>
          </a:p>
        </p:txBody>
      </p:sp>
    </p:spTree>
    <p:extLst>
      <p:ext uri="{BB962C8B-B14F-4D97-AF65-F5344CB8AC3E}">
        <p14:creationId xmlns:p14="http://schemas.microsoft.com/office/powerpoint/2010/main" val="294972173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F734-222F-F673-EE5C-22BD45515C79}"/>
              </a:ext>
            </a:extLst>
          </p:cNvPr>
          <p:cNvSpPr>
            <a:spLocks noGrp="1"/>
          </p:cNvSpPr>
          <p:nvPr>
            <p:ph type="title"/>
          </p:nvPr>
        </p:nvSpPr>
        <p:spPr/>
        <p:txBody>
          <a:bodyPr/>
          <a:lstStyle/>
          <a:p>
            <a:r>
              <a:rPr lang="es-ES"/>
              <a:t>Haga clic para modificar el estilo de título del patrón</a:t>
            </a:r>
            <a:endParaRPr lang="en-PA"/>
          </a:p>
        </p:txBody>
      </p:sp>
      <p:sp>
        <p:nvSpPr>
          <p:cNvPr id="3" name="Content Placeholder 2">
            <a:extLst>
              <a:ext uri="{FF2B5EF4-FFF2-40B4-BE49-F238E27FC236}">
                <a16:creationId xmlns:a16="http://schemas.microsoft.com/office/drawing/2014/main" id="{B805FBDF-0D8D-C3CD-D704-A35A2BB9F20C}"/>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PA"/>
          </a:p>
        </p:txBody>
      </p:sp>
    </p:spTree>
    <p:extLst>
      <p:ext uri="{BB962C8B-B14F-4D97-AF65-F5344CB8AC3E}">
        <p14:creationId xmlns:p14="http://schemas.microsoft.com/office/powerpoint/2010/main" val="4220032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E7F77-B63B-B25A-20CC-1EA5E7187E74}"/>
              </a:ext>
            </a:extLst>
          </p:cNvPr>
          <p:cNvSpPr>
            <a:spLocks noGrp="1"/>
          </p:cNvSpPr>
          <p:nvPr>
            <p:ph type="title"/>
          </p:nvPr>
        </p:nvSpPr>
        <p:spPr>
          <a:xfrm>
            <a:off x="831850" y="574431"/>
            <a:ext cx="10515600" cy="600075"/>
          </a:xfrm>
        </p:spPr>
        <p:txBody>
          <a:bodyPr anchor="b">
            <a:normAutofit/>
          </a:bodyPr>
          <a:lstStyle>
            <a:lvl1pPr>
              <a:defRPr sz="2800"/>
            </a:lvl1pPr>
          </a:lstStyle>
          <a:p>
            <a:r>
              <a:rPr lang="es-ES"/>
              <a:t>Haga clic para modificar el estilo de título del patrón</a:t>
            </a:r>
            <a:endParaRPr lang="en-PA"/>
          </a:p>
        </p:txBody>
      </p:sp>
      <p:sp>
        <p:nvSpPr>
          <p:cNvPr id="3" name="Text Placeholder 2">
            <a:extLst>
              <a:ext uri="{FF2B5EF4-FFF2-40B4-BE49-F238E27FC236}">
                <a16:creationId xmlns:a16="http://schemas.microsoft.com/office/drawing/2014/main" id="{C17136D3-8B43-5617-E17E-F050FCE74291}"/>
              </a:ext>
            </a:extLst>
          </p:cNvPr>
          <p:cNvSpPr>
            <a:spLocks noGrp="1"/>
          </p:cNvSpPr>
          <p:nvPr>
            <p:ph type="body" idx="1"/>
          </p:nvPr>
        </p:nvSpPr>
        <p:spPr>
          <a:xfrm>
            <a:off x="831850" y="1482848"/>
            <a:ext cx="10515600" cy="1500187"/>
          </a:xfrm>
        </p:spPr>
        <p:txBody>
          <a:bodyPr>
            <a:normAutofit/>
          </a:bodyPr>
          <a:lstStyle>
            <a:lvl1pPr marL="0" indent="0">
              <a:buNone/>
              <a:defRPr sz="16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los estilos de texto del patrón</a:t>
            </a:r>
          </a:p>
        </p:txBody>
      </p:sp>
    </p:spTree>
    <p:extLst>
      <p:ext uri="{BB962C8B-B14F-4D97-AF65-F5344CB8AC3E}">
        <p14:creationId xmlns:p14="http://schemas.microsoft.com/office/powerpoint/2010/main" val="2192194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F5352-BB2C-A040-D43F-03D7A738C01F}"/>
              </a:ext>
            </a:extLst>
          </p:cNvPr>
          <p:cNvSpPr>
            <a:spLocks noGrp="1"/>
          </p:cNvSpPr>
          <p:nvPr>
            <p:ph type="title"/>
          </p:nvPr>
        </p:nvSpPr>
        <p:spPr/>
        <p:txBody>
          <a:bodyPr/>
          <a:lstStyle/>
          <a:p>
            <a:r>
              <a:rPr lang="es-ES"/>
              <a:t>Haga clic para modificar el estilo de título del patrón</a:t>
            </a:r>
            <a:endParaRPr lang="en-PA"/>
          </a:p>
        </p:txBody>
      </p:sp>
      <p:sp>
        <p:nvSpPr>
          <p:cNvPr id="3" name="Content Placeholder 2">
            <a:extLst>
              <a:ext uri="{FF2B5EF4-FFF2-40B4-BE49-F238E27FC236}">
                <a16:creationId xmlns:a16="http://schemas.microsoft.com/office/drawing/2014/main" id="{C46B301E-8EE3-CE5A-5BB8-FAC43D816C13}"/>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PA"/>
          </a:p>
        </p:txBody>
      </p:sp>
      <p:sp>
        <p:nvSpPr>
          <p:cNvPr id="4" name="Content Placeholder 3">
            <a:extLst>
              <a:ext uri="{FF2B5EF4-FFF2-40B4-BE49-F238E27FC236}">
                <a16:creationId xmlns:a16="http://schemas.microsoft.com/office/drawing/2014/main" id="{2E307139-4C8E-7478-A9A4-41314204198C}"/>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PA"/>
          </a:p>
        </p:txBody>
      </p:sp>
      <p:sp>
        <p:nvSpPr>
          <p:cNvPr id="5" name="Date Placeholder 4">
            <a:extLst>
              <a:ext uri="{FF2B5EF4-FFF2-40B4-BE49-F238E27FC236}">
                <a16:creationId xmlns:a16="http://schemas.microsoft.com/office/drawing/2014/main" id="{AE4C7A58-1EE6-3990-D866-5590073BA549}"/>
              </a:ext>
            </a:extLst>
          </p:cNvPr>
          <p:cNvSpPr>
            <a:spLocks noGrp="1"/>
          </p:cNvSpPr>
          <p:nvPr>
            <p:ph type="dt" sz="half" idx="10"/>
          </p:nvPr>
        </p:nvSpPr>
        <p:spPr>
          <a:xfrm>
            <a:off x="838200" y="6356350"/>
            <a:ext cx="2743200" cy="365125"/>
          </a:xfrm>
          <a:prstGeom prst="rect">
            <a:avLst/>
          </a:prstGeom>
        </p:spPr>
        <p:txBody>
          <a:bodyPr/>
          <a:lstStyle/>
          <a:p>
            <a:fld id="{D2A09D98-EAC2-7444-AF97-1F34817D18BD}" type="datetimeFigureOut">
              <a:rPr lang="en-PA" smtClean="0"/>
              <a:t>02/09/2026</a:t>
            </a:fld>
            <a:endParaRPr lang="en-PA"/>
          </a:p>
        </p:txBody>
      </p:sp>
      <p:sp>
        <p:nvSpPr>
          <p:cNvPr id="6" name="Footer Placeholder 5">
            <a:extLst>
              <a:ext uri="{FF2B5EF4-FFF2-40B4-BE49-F238E27FC236}">
                <a16:creationId xmlns:a16="http://schemas.microsoft.com/office/drawing/2014/main" id="{7D8614E6-0FDF-8A0F-8232-67DE1624163D}"/>
              </a:ext>
            </a:extLst>
          </p:cNvPr>
          <p:cNvSpPr>
            <a:spLocks noGrp="1"/>
          </p:cNvSpPr>
          <p:nvPr>
            <p:ph type="ftr" sz="quarter" idx="11"/>
          </p:nvPr>
        </p:nvSpPr>
        <p:spPr>
          <a:xfrm>
            <a:off x="4038600" y="6356350"/>
            <a:ext cx="4114800" cy="365125"/>
          </a:xfrm>
          <a:prstGeom prst="rect">
            <a:avLst/>
          </a:prstGeom>
        </p:spPr>
        <p:txBody>
          <a:bodyPr/>
          <a:lstStyle/>
          <a:p>
            <a:endParaRPr lang="en-PA"/>
          </a:p>
        </p:txBody>
      </p:sp>
      <p:sp>
        <p:nvSpPr>
          <p:cNvPr id="7" name="Slide Number Placeholder 6">
            <a:extLst>
              <a:ext uri="{FF2B5EF4-FFF2-40B4-BE49-F238E27FC236}">
                <a16:creationId xmlns:a16="http://schemas.microsoft.com/office/drawing/2014/main" id="{5D96ECFF-7433-0F1F-1FB8-B00FC2731D8D}"/>
              </a:ext>
            </a:extLst>
          </p:cNvPr>
          <p:cNvSpPr>
            <a:spLocks noGrp="1"/>
          </p:cNvSpPr>
          <p:nvPr>
            <p:ph type="sldNum" sz="quarter" idx="12"/>
          </p:nvPr>
        </p:nvSpPr>
        <p:spPr>
          <a:xfrm>
            <a:off x="8610600" y="6356350"/>
            <a:ext cx="2743200" cy="365125"/>
          </a:xfrm>
          <a:prstGeom prst="rect">
            <a:avLst/>
          </a:prstGeom>
        </p:spPr>
        <p:txBody>
          <a:bodyPr/>
          <a:lstStyle/>
          <a:p>
            <a:fld id="{3C93EFF7-543C-F741-A6E2-2942A000DA59}" type="slidenum">
              <a:rPr lang="en-PA" smtClean="0"/>
              <a:t>‹#›</a:t>
            </a:fld>
            <a:endParaRPr lang="en-PA"/>
          </a:p>
        </p:txBody>
      </p:sp>
    </p:spTree>
    <p:extLst>
      <p:ext uri="{BB962C8B-B14F-4D97-AF65-F5344CB8AC3E}">
        <p14:creationId xmlns:p14="http://schemas.microsoft.com/office/powerpoint/2010/main" val="2694829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94DFF-C11E-DC23-37CF-D4A97D4A57EF}"/>
              </a:ext>
            </a:extLst>
          </p:cNvPr>
          <p:cNvSpPr>
            <a:spLocks noGrp="1"/>
          </p:cNvSpPr>
          <p:nvPr>
            <p:ph type="title"/>
          </p:nvPr>
        </p:nvSpPr>
        <p:spPr>
          <a:xfrm>
            <a:off x="839788" y="365125"/>
            <a:ext cx="10515600" cy="959583"/>
          </a:xfrm>
        </p:spPr>
        <p:txBody>
          <a:bodyPr/>
          <a:lstStyle/>
          <a:p>
            <a:r>
              <a:rPr lang="es-ES"/>
              <a:t>Haga clic para modificar el estilo de título del patrón</a:t>
            </a:r>
            <a:endParaRPr lang="en-PA"/>
          </a:p>
        </p:txBody>
      </p:sp>
      <p:sp>
        <p:nvSpPr>
          <p:cNvPr id="3" name="Text Placeholder 2">
            <a:extLst>
              <a:ext uri="{FF2B5EF4-FFF2-40B4-BE49-F238E27FC236}">
                <a16:creationId xmlns:a16="http://schemas.microsoft.com/office/drawing/2014/main" id="{E9BE8E13-E88D-3175-8668-6D9686A684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Content Placeholder 3">
            <a:extLst>
              <a:ext uri="{FF2B5EF4-FFF2-40B4-BE49-F238E27FC236}">
                <a16:creationId xmlns:a16="http://schemas.microsoft.com/office/drawing/2014/main" id="{F2653BF6-06A8-2EF1-FB32-7849707D3C34}"/>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PA"/>
          </a:p>
        </p:txBody>
      </p:sp>
      <p:sp>
        <p:nvSpPr>
          <p:cNvPr id="5" name="Text Placeholder 4">
            <a:extLst>
              <a:ext uri="{FF2B5EF4-FFF2-40B4-BE49-F238E27FC236}">
                <a16:creationId xmlns:a16="http://schemas.microsoft.com/office/drawing/2014/main" id="{B300D684-BA02-0929-3E8F-611D9C0CEE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Content Placeholder 5">
            <a:extLst>
              <a:ext uri="{FF2B5EF4-FFF2-40B4-BE49-F238E27FC236}">
                <a16:creationId xmlns:a16="http://schemas.microsoft.com/office/drawing/2014/main" id="{36D311F2-5E58-6C06-D8A7-D7893DE0753D}"/>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PA"/>
          </a:p>
        </p:txBody>
      </p:sp>
    </p:spTree>
    <p:extLst>
      <p:ext uri="{BB962C8B-B14F-4D97-AF65-F5344CB8AC3E}">
        <p14:creationId xmlns:p14="http://schemas.microsoft.com/office/powerpoint/2010/main" val="539637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366B0-55B7-27EE-A5BA-A563AA544F5E}"/>
              </a:ext>
            </a:extLst>
          </p:cNvPr>
          <p:cNvSpPr>
            <a:spLocks noGrp="1"/>
          </p:cNvSpPr>
          <p:nvPr>
            <p:ph type="title"/>
          </p:nvPr>
        </p:nvSpPr>
        <p:spPr/>
        <p:txBody>
          <a:bodyPr/>
          <a:lstStyle/>
          <a:p>
            <a:r>
              <a:rPr lang="es-ES"/>
              <a:t>Haga clic para modificar el estilo de título del patrón</a:t>
            </a:r>
            <a:endParaRPr lang="en-PA"/>
          </a:p>
        </p:txBody>
      </p:sp>
    </p:spTree>
    <p:extLst>
      <p:ext uri="{BB962C8B-B14F-4D97-AF65-F5344CB8AC3E}">
        <p14:creationId xmlns:p14="http://schemas.microsoft.com/office/powerpoint/2010/main" val="28521590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43491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2F82B-D3C0-2D86-66A6-D6CBCA5D3042}"/>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n-PA"/>
          </a:p>
        </p:txBody>
      </p:sp>
      <p:sp>
        <p:nvSpPr>
          <p:cNvPr id="3" name="Content Placeholder 2">
            <a:extLst>
              <a:ext uri="{FF2B5EF4-FFF2-40B4-BE49-F238E27FC236}">
                <a16:creationId xmlns:a16="http://schemas.microsoft.com/office/drawing/2014/main" id="{6385BE0B-E7CC-6640-A2BB-794FDB47EFA9}"/>
              </a:ext>
            </a:extLst>
          </p:cNvPr>
          <p:cNvSpPr>
            <a:spLocks noGrp="1"/>
          </p:cNvSpPr>
          <p:nvPr>
            <p:ph idx="1"/>
          </p:nvPr>
        </p:nvSpPr>
        <p:spPr>
          <a:xfrm>
            <a:off x="5183188" y="987425"/>
            <a:ext cx="6172200" cy="4873625"/>
          </a:xfrm>
        </p:spPr>
        <p:txBody>
          <a:bodyPr>
            <a:normAutofit/>
          </a:bodyPr>
          <a:lstStyle>
            <a:lvl1pPr>
              <a:defRPr sz="2000" b="1" i="0">
                <a:latin typeface="Avenir Next" panose="020B0503020202020204" pitchFamily="34" charset="0"/>
              </a:defRPr>
            </a:lvl1pPr>
            <a:lvl2pPr>
              <a:defRPr sz="1600" b="1" i="0">
                <a:solidFill>
                  <a:srgbClr val="00FFFC"/>
                </a:solidFill>
                <a:latin typeface="Avenir Next" panose="020B0503020202020204" pitchFamily="34" charset="0"/>
              </a:defRPr>
            </a:lvl2pPr>
            <a:lvl3pPr>
              <a:defRPr sz="1600"/>
            </a:lvl3pPr>
            <a:lvl4pPr>
              <a:defRPr sz="1600"/>
            </a:lvl4pPr>
            <a:lvl5pPr>
              <a:defRPr sz="16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PA"/>
          </a:p>
        </p:txBody>
      </p:sp>
      <p:sp>
        <p:nvSpPr>
          <p:cNvPr id="4" name="Text Placeholder 3">
            <a:extLst>
              <a:ext uri="{FF2B5EF4-FFF2-40B4-BE49-F238E27FC236}">
                <a16:creationId xmlns:a16="http://schemas.microsoft.com/office/drawing/2014/main" id="{EEEC5E88-D4D4-5963-C43D-127C4C26D399}"/>
              </a:ext>
            </a:extLst>
          </p:cNvPr>
          <p:cNvSpPr>
            <a:spLocks noGrp="1"/>
          </p:cNvSpPr>
          <p:nvPr>
            <p:ph type="body" sz="half" idx="2"/>
          </p:nvPr>
        </p:nvSpPr>
        <p:spPr>
          <a:xfrm>
            <a:off x="839788" y="2057400"/>
            <a:ext cx="3932237" cy="381158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a:p>
            <a:pPr lvl="1"/>
            <a:r>
              <a:rPr lang="es-ES"/>
              <a:t>Segundo nivel</a:t>
            </a:r>
          </a:p>
        </p:txBody>
      </p:sp>
      <p:sp>
        <p:nvSpPr>
          <p:cNvPr id="5" name="Date Placeholder 4">
            <a:extLst>
              <a:ext uri="{FF2B5EF4-FFF2-40B4-BE49-F238E27FC236}">
                <a16:creationId xmlns:a16="http://schemas.microsoft.com/office/drawing/2014/main" id="{38AFF664-082D-8B92-7767-716A26263ABF}"/>
              </a:ext>
            </a:extLst>
          </p:cNvPr>
          <p:cNvSpPr>
            <a:spLocks noGrp="1"/>
          </p:cNvSpPr>
          <p:nvPr>
            <p:ph type="dt" sz="half" idx="10"/>
          </p:nvPr>
        </p:nvSpPr>
        <p:spPr>
          <a:xfrm>
            <a:off x="838200" y="6356350"/>
            <a:ext cx="2743200" cy="365125"/>
          </a:xfrm>
          <a:prstGeom prst="rect">
            <a:avLst/>
          </a:prstGeom>
        </p:spPr>
        <p:txBody>
          <a:bodyPr/>
          <a:lstStyle/>
          <a:p>
            <a:fld id="{D2A09D98-EAC2-7444-AF97-1F34817D18BD}" type="datetimeFigureOut">
              <a:rPr lang="en-PA" smtClean="0"/>
              <a:t>02/09/2026</a:t>
            </a:fld>
            <a:endParaRPr lang="en-PA"/>
          </a:p>
        </p:txBody>
      </p:sp>
      <p:sp>
        <p:nvSpPr>
          <p:cNvPr id="6" name="Footer Placeholder 5">
            <a:extLst>
              <a:ext uri="{FF2B5EF4-FFF2-40B4-BE49-F238E27FC236}">
                <a16:creationId xmlns:a16="http://schemas.microsoft.com/office/drawing/2014/main" id="{5FB8DADC-443E-011C-A15A-AA60450FC898}"/>
              </a:ext>
            </a:extLst>
          </p:cNvPr>
          <p:cNvSpPr>
            <a:spLocks noGrp="1"/>
          </p:cNvSpPr>
          <p:nvPr>
            <p:ph type="ftr" sz="quarter" idx="11"/>
          </p:nvPr>
        </p:nvSpPr>
        <p:spPr>
          <a:xfrm>
            <a:off x="4038600" y="6356350"/>
            <a:ext cx="4114800" cy="365125"/>
          </a:xfrm>
          <a:prstGeom prst="rect">
            <a:avLst/>
          </a:prstGeom>
        </p:spPr>
        <p:txBody>
          <a:bodyPr/>
          <a:lstStyle/>
          <a:p>
            <a:endParaRPr lang="en-PA"/>
          </a:p>
        </p:txBody>
      </p:sp>
      <p:sp>
        <p:nvSpPr>
          <p:cNvPr id="7" name="Slide Number Placeholder 6">
            <a:extLst>
              <a:ext uri="{FF2B5EF4-FFF2-40B4-BE49-F238E27FC236}">
                <a16:creationId xmlns:a16="http://schemas.microsoft.com/office/drawing/2014/main" id="{6AAB8F3E-E3A8-E6A3-A998-B0A3DC466273}"/>
              </a:ext>
            </a:extLst>
          </p:cNvPr>
          <p:cNvSpPr>
            <a:spLocks noGrp="1"/>
          </p:cNvSpPr>
          <p:nvPr>
            <p:ph type="sldNum" sz="quarter" idx="12"/>
          </p:nvPr>
        </p:nvSpPr>
        <p:spPr>
          <a:xfrm>
            <a:off x="8610600" y="6356350"/>
            <a:ext cx="2743200" cy="365125"/>
          </a:xfrm>
          <a:prstGeom prst="rect">
            <a:avLst/>
          </a:prstGeom>
        </p:spPr>
        <p:txBody>
          <a:bodyPr/>
          <a:lstStyle/>
          <a:p>
            <a:fld id="{3C93EFF7-543C-F741-A6E2-2942A000DA59}" type="slidenum">
              <a:rPr lang="en-PA" smtClean="0"/>
              <a:t>‹#›</a:t>
            </a:fld>
            <a:endParaRPr lang="en-PA"/>
          </a:p>
        </p:txBody>
      </p:sp>
    </p:spTree>
    <p:extLst>
      <p:ext uri="{BB962C8B-B14F-4D97-AF65-F5344CB8AC3E}">
        <p14:creationId xmlns:p14="http://schemas.microsoft.com/office/powerpoint/2010/main" val="34870572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F8A54-425A-958D-8DE1-304B2A4AF875}"/>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n-PA"/>
          </a:p>
        </p:txBody>
      </p:sp>
      <p:sp>
        <p:nvSpPr>
          <p:cNvPr id="3" name="Picture Placeholder 2">
            <a:extLst>
              <a:ext uri="{FF2B5EF4-FFF2-40B4-BE49-F238E27FC236}">
                <a16:creationId xmlns:a16="http://schemas.microsoft.com/office/drawing/2014/main" id="{38702FAA-D7AD-6245-8EFC-5FA7DD3BAC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a:t>Haga clic en el icono para agregar una imagen</a:t>
            </a:r>
            <a:endParaRPr lang="en-PA"/>
          </a:p>
        </p:txBody>
      </p:sp>
      <p:sp>
        <p:nvSpPr>
          <p:cNvPr id="4" name="Text Placeholder 3">
            <a:extLst>
              <a:ext uri="{FF2B5EF4-FFF2-40B4-BE49-F238E27FC236}">
                <a16:creationId xmlns:a16="http://schemas.microsoft.com/office/drawing/2014/main" id="{043BD6D5-7ADD-2D84-0E45-D049AEFA88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a:extLst>
              <a:ext uri="{FF2B5EF4-FFF2-40B4-BE49-F238E27FC236}">
                <a16:creationId xmlns:a16="http://schemas.microsoft.com/office/drawing/2014/main" id="{DBB57A1D-362D-0175-55F9-089651BF3DA6}"/>
              </a:ext>
            </a:extLst>
          </p:cNvPr>
          <p:cNvSpPr>
            <a:spLocks noGrp="1"/>
          </p:cNvSpPr>
          <p:nvPr>
            <p:ph type="dt" sz="half" idx="10"/>
          </p:nvPr>
        </p:nvSpPr>
        <p:spPr>
          <a:xfrm>
            <a:off x="838200" y="6356350"/>
            <a:ext cx="2743200" cy="365125"/>
          </a:xfrm>
          <a:prstGeom prst="rect">
            <a:avLst/>
          </a:prstGeom>
        </p:spPr>
        <p:txBody>
          <a:bodyPr/>
          <a:lstStyle/>
          <a:p>
            <a:fld id="{D2A09D98-EAC2-7444-AF97-1F34817D18BD}" type="datetimeFigureOut">
              <a:rPr lang="en-PA" smtClean="0"/>
              <a:t>02/09/2026</a:t>
            </a:fld>
            <a:endParaRPr lang="en-PA"/>
          </a:p>
        </p:txBody>
      </p:sp>
      <p:sp>
        <p:nvSpPr>
          <p:cNvPr id="6" name="Footer Placeholder 5">
            <a:extLst>
              <a:ext uri="{FF2B5EF4-FFF2-40B4-BE49-F238E27FC236}">
                <a16:creationId xmlns:a16="http://schemas.microsoft.com/office/drawing/2014/main" id="{CB394638-74F8-3465-D3FF-D2019F276037}"/>
              </a:ext>
            </a:extLst>
          </p:cNvPr>
          <p:cNvSpPr>
            <a:spLocks noGrp="1"/>
          </p:cNvSpPr>
          <p:nvPr>
            <p:ph type="ftr" sz="quarter" idx="11"/>
          </p:nvPr>
        </p:nvSpPr>
        <p:spPr>
          <a:xfrm>
            <a:off x="4038600" y="6356350"/>
            <a:ext cx="4114800" cy="365125"/>
          </a:xfrm>
          <a:prstGeom prst="rect">
            <a:avLst/>
          </a:prstGeom>
        </p:spPr>
        <p:txBody>
          <a:bodyPr/>
          <a:lstStyle/>
          <a:p>
            <a:endParaRPr lang="en-PA"/>
          </a:p>
        </p:txBody>
      </p:sp>
      <p:sp>
        <p:nvSpPr>
          <p:cNvPr id="7" name="Slide Number Placeholder 6">
            <a:extLst>
              <a:ext uri="{FF2B5EF4-FFF2-40B4-BE49-F238E27FC236}">
                <a16:creationId xmlns:a16="http://schemas.microsoft.com/office/drawing/2014/main" id="{2A5B1D79-68F4-16DA-7761-02BC165CCD7D}"/>
              </a:ext>
            </a:extLst>
          </p:cNvPr>
          <p:cNvSpPr>
            <a:spLocks noGrp="1"/>
          </p:cNvSpPr>
          <p:nvPr>
            <p:ph type="sldNum" sz="quarter" idx="12"/>
          </p:nvPr>
        </p:nvSpPr>
        <p:spPr>
          <a:xfrm>
            <a:off x="8610600" y="6356350"/>
            <a:ext cx="2743200" cy="365125"/>
          </a:xfrm>
          <a:prstGeom prst="rect">
            <a:avLst/>
          </a:prstGeom>
        </p:spPr>
        <p:txBody>
          <a:bodyPr/>
          <a:lstStyle/>
          <a:p>
            <a:fld id="{3C93EFF7-543C-F741-A6E2-2942A000DA59}" type="slidenum">
              <a:rPr lang="en-PA" smtClean="0"/>
              <a:t>‹#›</a:t>
            </a:fld>
            <a:endParaRPr lang="en-PA"/>
          </a:p>
        </p:txBody>
      </p:sp>
    </p:spTree>
    <p:extLst>
      <p:ext uri="{BB962C8B-B14F-4D97-AF65-F5344CB8AC3E}">
        <p14:creationId xmlns:p14="http://schemas.microsoft.com/office/powerpoint/2010/main" val="7764827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FCDDC-8C4B-CE96-A4DD-20DAB362C4EC}"/>
              </a:ext>
            </a:extLst>
          </p:cNvPr>
          <p:cNvSpPr>
            <a:spLocks noGrp="1"/>
          </p:cNvSpPr>
          <p:nvPr>
            <p:ph type="title"/>
          </p:nvPr>
        </p:nvSpPr>
        <p:spPr/>
        <p:txBody>
          <a:bodyPr/>
          <a:lstStyle/>
          <a:p>
            <a:r>
              <a:rPr lang="es-ES"/>
              <a:t>Haga clic para modificar el estilo de título del patrón</a:t>
            </a:r>
            <a:endParaRPr lang="en-PA"/>
          </a:p>
        </p:txBody>
      </p:sp>
      <p:sp>
        <p:nvSpPr>
          <p:cNvPr id="3" name="Vertical Text Placeholder 2">
            <a:extLst>
              <a:ext uri="{FF2B5EF4-FFF2-40B4-BE49-F238E27FC236}">
                <a16:creationId xmlns:a16="http://schemas.microsoft.com/office/drawing/2014/main" id="{9E110BCC-7B28-EC64-4F82-BED62CA8843D}"/>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PA"/>
          </a:p>
        </p:txBody>
      </p:sp>
      <p:sp>
        <p:nvSpPr>
          <p:cNvPr id="4" name="Date Placeholder 3">
            <a:extLst>
              <a:ext uri="{FF2B5EF4-FFF2-40B4-BE49-F238E27FC236}">
                <a16:creationId xmlns:a16="http://schemas.microsoft.com/office/drawing/2014/main" id="{D08D9341-1597-4601-8C9F-840E76F4069B}"/>
              </a:ext>
            </a:extLst>
          </p:cNvPr>
          <p:cNvSpPr>
            <a:spLocks noGrp="1"/>
          </p:cNvSpPr>
          <p:nvPr>
            <p:ph type="dt" sz="half" idx="10"/>
          </p:nvPr>
        </p:nvSpPr>
        <p:spPr>
          <a:xfrm>
            <a:off x="838200" y="6356350"/>
            <a:ext cx="2743200" cy="365125"/>
          </a:xfrm>
          <a:prstGeom prst="rect">
            <a:avLst/>
          </a:prstGeom>
        </p:spPr>
        <p:txBody>
          <a:bodyPr/>
          <a:lstStyle/>
          <a:p>
            <a:fld id="{D2A09D98-EAC2-7444-AF97-1F34817D18BD}" type="datetimeFigureOut">
              <a:rPr lang="en-PA" smtClean="0"/>
              <a:t>02/09/2026</a:t>
            </a:fld>
            <a:endParaRPr lang="en-PA"/>
          </a:p>
        </p:txBody>
      </p:sp>
      <p:sp>
        <p:nvSpPr>
          <p:cNvPr id="5" name="Footer Placeholder 4">
            <a:extLst>
              <a:ext uri="{FF2B5EF4-FFF2-40B4-BE49-F238E27FC236}">
                <a16:creationId xmlns:a16="http://schemas.microsoft.com/office/drawing/2014/main" id="{EDC261B0-DA53-85FF-9D08-49A5B6A991B4}"/>
              </a:ext>
            </a:extLst>
          </p:cNvPr>
          <p:cNvSpPr>
            <a:spLocks noGrp="1"/>
          </p:cNvSpPr>
          <p:nvPr>
            <p:ph type="ftr" sz="quarter" idx="11"/>
          </p:nvPr>
        </p:nvSpPr>
        <p:spPr>
          <a:xfrm>
            <a:off x="4038600" y="6356350"/>
            <a:ext cx="4114800" cy="365125"/>
          </a:xfrm>
          <a:prstGeom prst="rect">
            <a:avLst/>
          </a:prstGeom>
        </p:spPr>
        <p:txBody>
          <a:bodyPr/>
          <a:lstStyle/>
          <a:p>
            <a:endParaRPr lang="en-PA"/>
          </a:p>
        </p:txBody>
      </p:sp>
      <p:sp>
        <p:nvSpPr>
          <p:cNvPr id="6" name="Slide Number Placeholder 5">
            <a:extLst>
              <a:ext uri="{FF2B5EF4-FFF2-40B4-BE49-F238E27FC236}">
                <a16:creationId xmlns:a16="http://schemas.microsoft.com/office/drawing/2014/main" id="{86DC015F-7BC8-973B-706F-43DBF9F78234}"/>
              </a:ext>
            </a:extLst>
          </p:cNvPr>
          <p:cNvSpPr>
            <a:spLocks noGrp="1"/>
          </p:cNvSpPr>
          <p:nvPr>
            <p:ph type="sldNum" sz="quarter" idx="12"/>
          </p:nvPr>
        </p:nvSpPr>
        <p:spPr>
          <a:xfrm>
            <a:off x="8610600" y="6356350"/>
            <a:ext cx="2743200" cy="365125"/>
          </a:xfrm>
          <a:prstGeom prst="rect">
            <a:avLst/>
          </a:prstGeom>
        </p:spPr>
        <p:txBody>
          <a:bodyPr/>
          <a:lstStyle/>
          <a:p>
            <a:fld id="{3C93EFF7-543C-F741-A6E2-2942A000DA59}" type="slidenum">
              <a:rPr lang="en-PA" smtClean="0"/>
              <a:t>‹#›</a:t>
            </a:fld>
            <a:endParaRPr lang="en-PA"/>
          </a:p>
        </p:txBody>
      </p:sp>
    </p:spTree>
    <p:extLst>
      <p:ext uri="{BB962C8B-B14F-4D97-AF65-F5344CB8AC3E}">
        <p14:creationId xmlns:p14="http://schemas.microsoft.com/office/powerpoint/2010/main" val="1780605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F90351-B656-72AE-4B13-C0BC6581161E}"/>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n-PA"/>
          </a:p>
        </p:txBody>
      </p:sp>
      <p:sp>
        <p:nvSpPr>
          <p:cNvPr id="3" name="Vertical Text Placeholder 2">
            <a:extLst>
              <a:ext uri="{FF2B5EF4-FFF2-40B4-BE49-F238E27FC236}">
                <a16:creationId xmlns:a16="http://schemas.microsoft.com/office/drawing/2014/main" id="{1E197FBB-377B-EA35-A189-3E04F6B2200A}"/>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PA"/>
          </a:p>
        </p:txBody>
      </p:sp>
      <p:sp>
        <p:nvSpPr>
          <p:cNvPr id="4" name="Date Placeholder 3">
            <a:extLst>
              <a:ext uri="{FF2B5EF4-FFF2-40B4-BE49-F238E27FC236}">
                <a16:creationId xmlns:a16="http://schemas.microsoft.com/office/drawing/2014/main" id="{465E7266-0F09-56EC-1E9E-B4D15DA6564E}"/>
              </a:ext>
            </a:extLst>
          </p:cNvPr>
          <p:cNvSpPr>
            <a:spLocks noGrp="1"/>
          </p:cNvSpPr>
          <p:nvPr>
            <p:ph type="dt" sz="half" idx="10"/>
          </p:nvPr>
        </p:nvSpPr>
        <p:spPr>
          <a:xfrm>
            <a:off x="838200" y="6356350"/>
            <a:ext cx="2743200" cy="365125"/>
          </a:xfrm>
          <a:prstGeom prst="rect">
            <a:avLst/>
          </a:prstGeom>
        </p:spPr>
        <p:txBody>
          <a:bodyPr/>
          <a:lstStyle/>
          <a:p>
            <a:fld id="{D2A09D98-EAC2-7444-AF97-1F34817D18BD}" type="datetimeFigureOut">
              <a:rPr lang="en-PA" smtClean="0"/>
              <a:t>02/09/2026</a:t>
            </a:fld>
            <a:endParaRPr lang="en-PA"/>
          </a:p>
        </p:txBody>
      </p:sp>
      <p:sp>
        <p:nvSpPr>
          <p:cNvPr id="5" name="Footer Placeholder 4">
            <a:extLst>
              <a:ext uri="{FF2B5EF4-FFF2-40B4-BE49-F238E27FC236}">
                <a16:creationId xmlns:a16="http://schemas.microsoft.com/office/drawing/2014/main" id="{D6A711B6-54B5-022D-975B-67899F0BDF6A}"/>
              </a:ext>
            </a:extLst>
          </p:cNvPr>
          <p:cNvSpPr>
            <a:spLocks noGrp="1"/>
          </p:cNvSpPr>
          <p:nvPr>
            <p:ph type="ftr" sz="quarter" idx="11"/>
          </p:nvPr>
        </p:nvSpPr>
        <p:spPr>
          <a:xfrm>
            <a:off x="4038600" y="6356350"/>
            <a:ext cx="4114800" cy="365125"/>
          </a:xfrm>
          <a:prstGeom prst="rect">
            <a:avLst/>
          </a:prstGeom>
        </p:spPr>
        <p:txBody>
          <a:bodyPr/>
          <a:lstStyle/>
          <a:p>
            <a:endParaRPr lang="en-PA"/>
          </a:p>
        </p:txBody>
      </p:sp>
      <p:sp>
        <p:nvSpPr>
          <p:cNvPr id="6" name="Slide Number Placeholder 5">
            <a:extLst>
              <a:ext uri="{FF2B5EF4-FFF2-40B4-BE49-F238E27FC236}">
                <a16:creationId xmlns:a16="http://schemas.microsoft.com/office/drawing/2014/main" id="{5BB2461C-435F-AF65-6C84-605E327DF2C4}"/>
              </a:ext>
            </a:extLst>
          </p:cNvPr>
          <p:cNvSpPr>
            <a:spLocks noGrp="1"/>
          </p:cNvSpPr>
          <p:nvPr>
            <p:ph type="sldNum" sz="quarter" idx="12"/>
          </p:nvPr>
        </p:nvSpPr>
        <p:spPr>
          <a:xfrm>
            <a:off x="8610600" y="6356350"/>
            <a:ext cx="2743200" cy="365125"/>
          </a:xfrm>
          <a:prstGeom prst="rect">
            <a:avLst/>
          </a:prstGeom>
        </p:spPr>
        <p:txBody>
          <a:bodyPr/>
          <a:lstStyle/>
          <a:p>
            <a:fld id="{3C93EFF7-543C-F741-A6E2-2942A000DA59}" type="slidenum">
              <a:rPr lang="en-PA" smtClean="0"/>
              <a:t>‹#›</a:t>
            </a:fld>
            <a:endParaRPr lang="en-PA"/>
          </a:p>
        </p:txBody>
      </p:sp>
    </p:spTree>
    <p:extLst>
      <p:ext uri="{BB962C8B-B14F-4D97-AF65-F5344CB8AC3E}">
        <p14:creationId xmlns:p14="http://schemas.microsoft.com/office/powerpoint/2010/main" val="23509346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Title">
    <p:bg>
      <p:bgPr>
        <a:solidFill>
          <a:srgbClr val="00589C"/>
        </a:solidFill>
        <a:effectLst/>
      </p:bgPr>
    </p:bg>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600670" y="5923581"/>
            <a:ext cx="10985502" cy="318490"/>
          </a:xfrm>
          <a:prstGeom prst="rect">
            <a:avLst/>
          </a:prstGeom>
        </p:spPr>
        <p:txBody>
          <a:bodyPr lIns="45719" tIns="45719" rIns="45719" bIns="45719"/>
          <a:lstStyle>
            <a:lvl1pPr marL="0" indent="0" defTabSz="412750">
              <a:lnSpc>
                <a:spcPct val="100000"/>
              </a:lnSpc>
              <a:spcBef>
                <a:spcPts val="0"/>
              </a:spcBef>
              <a:buSzTx/>
              <a:buNone/>
              <a:defRPr sz="1800" b="1">
                <a:solidFill>
                  <a:srgbClr val="FFFFFF"/>
                </a:solidFill>
              </a:defRPr>
            </a:lvl1pPr>
          </a:lstStyle>
          <a:p>
            <a:r>
              <a:t>Author and Date</a:t>
            </a:r>
          </a:p>
        </p:txBody>
      </p:sp>
      <p:sp>
        <p:nvSpPr>
          <p:cNvPr id="12" name="Presentation Title"/>
          <p:cNvSpPr txBox="1">
            <a:spLocks noGrp="1"/>
          </p:cNvSpPr>
          <p:nvPr>
            <p:ph type="title" hasCustomPrompt="1"/>
          </p:nvPr>
        </p:nvSpPr>
        <p:spPr>
          <a:xfrm>
            <a:off x="603248" y="1287496"/>
            <a:ext cx="10985502" cy="2324101"/>
          </a:xfrm>
          <a:prstGeom prst="rect">
            <a:avLst/>
          </a:prstGeom>
        </p:spPr>
        <p:txBody>
          <a:bodyPr anchor="b"/>
          <a:lstStyle>
            <a:lvl1pPr>
              <a:defRPr sz="5800" spc="-116">
                <a:solidFill>
                  <a:srgbClr val="FFFFFF"/>
                </a:solidFill>
              </a:defRPr>
            </a:lvl1pPr>
          </a:lstStyle>
          <a:p>
            <a:r>
              <a:t>Presentation Title</a:t>
            </a:r>
          </a:p>
        </p:txBody>
      </p:sp>
      <p:sp>
        <p:nvSpPr>
          <p:cNvPr id="13" name="Body Level One…"/>
          <p:cNvSpPr txBox="1">
            <a:spLocks noGrp="1"/>
          </p:cNvSpPr>
          <p:nvPr>
            <p:ph type="body" sz="quarter" idx="1" hasCustomPrompt="1"/>
          </p:nvPr>
        </p:nvSpPr>
        <p:spPr>
          <a:xfrm>
            <a:off x="600671" y="3605245"/>
            <a:ext cx="10985501" cy="952501"/>
          </a:xfrm>
          <a:prstGeom prst="rect">
            <a:avLst/>
          </a:prstGeom>
        </p:spPr>
        <p:txBody>
          <a:bodyPr/>
          <a:lstStyle>
            <a:lvl1pPr marL="0" indent="0" defTabSz="412750">
              <a:lnSpc>
                <a:spcPct val="100000"/>
              </a:lnSpc>
              <a:spcBef>
                <a:spcPts val="0"/>
              </a:spcBef>
              <a:buSzTx/>
              <a:buNone/>
              <a:defRPr sz="2750" b="1">
                <a:solidFill>
                  <a:schemeClr val="accent1"/>
                </a:solidFill>
              </a:defRPr>
            </a:lvl1pPr>
            <a:lvl2pPr marL="0" indent="228600" defTabSz="412750">
              <a:lnSpc>
                <a:spcPct val="100000"/>
              </a:lnSpc>
              <a:spcBef>
                <a:spcPts val="0"/>
              </a:spcBef>
              <a:buSzTx/>
              <a:buNone/>
              <a:defRPr sz="2750" b="1">
                <a:solidFill>
                  <a:schemeClr val="accent1"/>
                </a:solidFill>
              </a:defRPr>
            </a:lvl2pPr>
            <a:lvl3pPr marL="0" indent="457200" defTabSz="412750">
              <a:lnSpc>
                <a:spcPct val="100000"/>
              </a:lnSpc>
              <a:spcBef>
                <a:spcPts val="0"/>
              </a:spcBef>
              <a:buSzTx/>
              <a:buNone/>
              <a:defRPr sz="2750" b="1">
                <a:solidFill>
                  <a:schemeClr val="accent1"/>
                </a:solidFill>
              </a:defRPr>
            </a:lvl3pPr>
            <a:lvl4pPr marL="0" indent="685800" defTabSz="412750">
              <a:lnSpc>
                <a:spcPct val="100000"/>
              </a:lnSpc>
              <a:spcBef>
                <a:spcPts val="0"/>
              </a:spcBef>
              <a:buSzTx/>
              <a:buNone/>
              <a:defRPr sz="2750" b="1">
                <a:solidFill>
                  <a:schemeClr val="accent1"/>
                </a:solidFill>
              </a:defRPr>
            </a:lvl4pPr>
            <a:lvl5pPr marL="0" indent="914400" defTabSz="412750">
              <a:lnSpc>
                <a:spcPct val="100000"/>
              </a:lnSpc>
              <a:spcBef>
                <a:spcPts val="0"/>
              </a:spcBef>
              <a:buSzTx/>
              <a:buNone/>
              <a:defRPr sz="2750" b="1">
                <a:solidFill>
                  <a:schemeClr val="accent1"/>
                </a:solidFill>
              </a:defRPr>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3858268164"/>
      </p:ext>
    </p:extLst>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4_Custom Layout">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99DDA06F-E931-48F7-B75E-93F4C64921E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640" y="0"/>
            <a:ext cx="12186360" cy="6858000"/>
          </a:xfrm>
          <a:prstGeom prst="rect">
            <a:avLst/>
          </a:prstGeom>
        </p:spPr>
      </p:pic>
    </p:spTree>
    <p:extLst>
      <p:ext uri="{BB962C8B-B14F-4D97-AF65-F5344CB8AC3E}">
        <p14:creationId xmlns:p14="http://schemas.microsoft.com/office/powerpoint/2010/main" val="1659042595"/>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4_En blanco">
    <p:spTree>
      <p:nvGrpSpPr>
        <p:cNvPr id="1" name=""/>
        <p:cNvGrpSpPr/>
        <p:nvPr/>
      </p:nvGrpSpPr>
      <p:grpSpPr>
        <a:xfrm>
          <a:off x="0" y="0"/>
          <a:ext cx="0" cy="0"/>
          <a:chOff x="0" y="0"/>
          <a:chExt cx="0" cy="0"/>
        </a:xfrm>
      </p:grpSpPr>
      <p:pic>
        <p:nvPicPr>
          <p:cNvPr id="873" name="Imagen" descr="Imagen"/>
          <p:cNvPicPr>
            <a:picLocks noChangeAspect="1"/>
          </p:cNvPicPr>
          <p:nvPr userDrawn="1"/>
        </p:nvPicPr>
        <p:blipFill rotWithShape="1">
          <a:blip r:embed="rId2"/>
          <a:srcRect r="35335" b="47340"/>
          <a:stretch/>
        </p:blipFill>
        <p:spPr>
          <a:xfrm>
            <a:off x="-15769" y="-12974"/>
            <a:ext cx="12207769" cy="6870974"/>
          </a:xfrm>
          <a:prstGeom prst="rect">
            <a:avLst/>
          </a:prstGeom>
          <a:ln w="12700">
            <a:miter lim="400000"/>
          </a:ln>
        </p:spPr>
      </p:pic>
      <p:pic>
        <p:nvPicPr>
          <p:cNvPr id="874" name="Imagen" descr="Imagen"/>
          <p:cNvPicPr>
            <a:picLocks noChangeAspect="1"/>
          </p:cNvPicPr>
          <p:nvPr userDrawn="1"/>
        </p:nvPicPr>
        <p:blipFill>
          <a:blip r:embed="rId3" cstate="screen">
            <a:alphaModFix amt="40880"/>
            <a:extLst>
              <a:ext uri="{28A0092B-C50C-407E-A947-70E740481C1C}">
                <a14:useLocalDpi xmlns:a14="http://schemas.microsoft.com/office/drawing/2010/main"/>
              </a:ext>
            </a:extLst>
          </a:blip>
          <a:stretch>
            <a:fillRect/>
          </a:stretch>
        </p:blipFill>
        <p:spPr>
          <a:xfrm>
            <a:off x="-1" y="1138773"/>
            <a:ext cx="12192001" cy="6095988"/>
          </a:xfrm>
          <a:prstGeom prst="rect">
            <a:avLst/>
          </a:prstGeom>
          <a:ln w="12700">
            <a:miter lim="400000"/>
          </a:ln>
        </p:spPr>
      </p:pic>
    </p:spTree>
    <p:extLst>
      <p:ext uri="{BB962C8B-B14F-4D97-AF65-F5344CB8AC3E}">
        <p14:creationId xmlns:p14="http://schemas.microsoft.com/office/powerpoint/2010/main" val="2390619146"/>
      </p:ext>
    </p:extLst>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_Diapositiva de título">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50228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Diapositiva de títul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9B427AA-ED9B-D302-58B3-9D4B0C1405AE}"/>
              </a:ext>
            </a:extLst>
          </p:cNvPr>
          <p:cNvSpPr>
            <a:spLocks noGrp="1"/>
          </p:cNvSpPr>
          <p:nvPr>
            <p:ph type="ctrTitle"/>
          </p:nvPr>
        </p:nvSpPr>
        <p:spPr>
          <a:xfrm>
            <a:off x="1524000" y="1122363"/>
            <a:ext cx="9144000" cy="2387600"/>
          </a:xfrm>
        </p:spPr>
        <p:txBody>
          <a:bodyPr anchor="b"/>
          <a:lstStyle>
            <a:lvl1pPr algn="ctr">
              <a:defRPr sz="6000">
                <a:solidFill>
                  <a:schemeClr val="bg1"/>
                </a:solidFill>
              </a:defRPr>
            </a:lvl1pPr>
          </a:lstStyle>
          <a:p>
            <a:r>
              <a:rPr lang="es-ES"/>
              <a:t>Haga clic para modificar el estilo de título del patrón</a:t>
            </a:r>
            <a:endParaRPr lang="es-PA"/>
          </a:p>
        </p:txBody>
      </p:sp>
      <p:sp>
        <p:nvSpPr>
          <p:cNvPr id="3" name="Subtítulo 2">
            <a:extLst>
              <a:ext uri="{FF2B5EF4-FFF2-40B4-BE49-F238E27FC236}">
                <a16:creationId xmlns:a16="http://schemas.microsoft.com/office/drawing/2014/main" id="{E822F489-5016-1068-7AC6-AF61FDF45EE3}"/>
              </a:ext>
            </a:extLst>
          </p:cNvPr>
          <p:cNvSpPr>
            <a:spLocks noGrp="1"/>
          </p:cNvSpPr>
          <p:nvPr>
            <p:ph type="subTitle" idx="1"/>
          </p:nvPr>
        </p:nvSpPr>
        <p:spPr>
          <a:xfrm>
            <a:off x="1524000" y="3602038"/>
            <a:ext cx="9144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s-PA"/>
          </a:p>
        </p:txBody>
      </p:sp>
      <p:sp>
        <p:nvSpPr>
          <p:cNvPr id="4" name="Marcador de fecha 3">
            <a:extLst>
              <a:ext uri="{FF2B5EF4-FFF2-40B4-BE49-F238E27FC236}">
                <a16:creationId xmlns:a16="http://schemas.microsoft.com/office/drawing/2014/main" id="{E58F9C50-35C8-1D91-BCED-DC40C10C9443}"/>
              </a:ext>
            </a:extLst>
          </p:cNvPr>
          <p:cNvSpPr>
            <a:spLocks noGrp="1"/>
          </p:cNvSpPr>
          <p:nvPr>
            <p:ph type="dt" sz="half" idx="10"/>
          </p:nvPr>
        </p:nvSpPr>
        <p:spPr/>
        <p:txBody>
          <a:bodyPr/>
          <a:lstStyle/>
          <a:p>
            <a:fld id="{D5D283D9-78C0-4BBF-9086-EC3FF7A08CC9}" type="datetimeFigureOut">
              <a:rPr lang="es-PA" smtClean="0"/>
              <a:t>02/09/2026</a:t>
            </a:fld>
            <a:endParaRPr lang="es-PA"/>
          </a:p>
        </p:txBody>
      </p:sp>
      <p:sp>
        <p:nvSpPr>
          <p:cNvPr id="5" name="Marcador de pie de página 4">
            <a:extLst>
              <a:ext uri="{FF2B5EF4-FFF2-40B4-BE49-F238E27FC236}">
                <a16:creationId xmlns:a16="http://schemas.microsoft.com/office/drawing/2014/main" id="{897CB9B1-8083-B0C7-CDCF-4206AD4136C7}"/>
              </a:ext>
            </a:extLst>
          </p:cNvPr>
          <p:cNvSpPr>
            <a:spLocks noGrp="1"/>
          </p:cNvSpPr>
          <p:nvPr>
            <p:ph type="ftr" sz="quarter" idx="11"/>
          </p:nvPr>
        </p:nvSpPr>
        <p:spPr/>
        <p:txBody>
          <a:bodyPr/>
          <a:lstStyle/>
          <a:p>
            <a:endParaRPr lang="es-PA"/>
          </a:p>
        </p:txBody>
      </p:sp>
      <p:sp>
        <p:nvSpPr>
          <p:cNvPr id="6" name="Marcador de número de diapositiva 5">
            <a:extLst>
              <a:ext uri="{FF2B5EF4-FFF2-40B4-BE49-F238E27FC236}">
                <a16:creationId xmlns:a16="http://schemas.microsoft.com/office/drawing/2014/main" id="{77CFDF8A-49E2-C4F1-CA00-2B0D69E92F39}"/>
              </a:ext>
            </a:extLst>
          </p:cNvPr>
          <p:cNvSpPr>
            <a:spLocks noGrp="1"/>
          </p:cNvSpPr>
          <p:nvPr>
            <p:ph type="sldNum" sz="quarter" idx="12"/>
          </p:nvPr>
        </p:nvSpPr>
        <p:spPr/>
        <p:txBody>
          <a:bodyPr/>
          <a:lstStyle/>
          <a:p>
            <a:fld id="{1647AE41-992F-4409-84FE-C511F02D3477}" type="slidenum">
              <a:rPr lang="es-PA" smtClean="0"/>
              <a:t>‹#›</a:t>
            </a:fld>
            <a:endParaRPr lang="es-PA"/>
          </a:p>
        </p:txBody>
      </p:sp>
    </p:spTree>
    <p:extLst>
      <p:ext uri="{BB962C8B-B14F-4D97-AF65-F5344CB8AC3E}">
        <p14:creationId xmlns:p14="http://schemas.microsoft.com/office/powerpoint/2010/main" val="14629157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ítulo y objeto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674E1C8-8381-073E-992B-58C3C0BE2B87}"/>
              </a:ext>
            </a:extLst>
          </p:cNvPr>
          <p:cNvSpPr>
            <a:spLocks noGrp="1"/>
          </p:cNvSpPr>
          <p:nvPr>
            <p:ph type="title"/>
          </p:nvPr>
        </p:nvSpPr>
        <p:spPr/>
        <p:txBody>
          <a:bodyPr/>
          <a:lstStyle/>
          <a:p>
            <a:r>
              <a:rPr lang="es-ES"/>
              <a:t>Haga clic para modificar el estilo de título del patrón</a:t>
            </a:r>
            <a:endParaRPr lang="es-PA"/>
          </a:p>
        </p:txBody>
      </p:sp>
      <p:sp>
        <p:nvSpPr>
          <p:cNvPr id="3" name="Marcador de contenido 2">
            <a:extLst>
              <a:ext uri="{FF2B5EF4-FFF2-40B4-BE49-F238E27FC236}">
                <a16:creationId xmlns:a16="http://schemas.microsoft.com/office/drawing/2014/main" id="{89257F58-F565-F483-1911-03D25A9A698E}"/>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PA"/>
          </a:p>
        </p:txBody>
      </p:sp>
      <p:sp>
        <p:nvSpPr>
          <p:cNvPr id="4" name="Marcador de fecha 3">
            <a:extLst>
              <a:ext uri="{FF2B5EF4-FFF2-40B4-BE49-F238E27FC236}">
                <a16:creationId xmlns:a16="http://schemas.microsoft.com/office/drawing/2014/main" id="{F71563D7-DD10-DB49-86CB-7925C16A9AB3}"/>
              </a:ext>
            </a:extLst>
          </p:cNvPr>
          <p:cNvSpPr>
            <a:spLocks noGrp="1"/>
          </p:cNvSpPr>
          <p:nvPr>
            <p:ph type="dt" sz="half" idx="10"/>
          </p:nvPr>
        </p:nvSpPr>
        <p:spPr/>
        <p:txBody>
          <a:bodyPr/>
          <a:lstStyle/>
          <a:p>
            <a:fld id="{D5D283D9-78C0-4BBF-9086-EC3FF7A08CC9}" type="datetimeFigureOut">
              <a:rPr lang="es-PA" smtClean="0"/>
              <a:t>02/09/2026</a:t>
            </a:fld>
            <a:endParaRPr lang="es-PA"/>
          </a:p>
        </p:txBody>
      </p:sp>
      <p:sp>
        <p:nvSpPr>
          <p:cNvPr id="5" name="Marcador de pie de página 4">
            <a:extLst>
              <a:ext uri="{FF2B5EF4-FFF2-40B4-BE49-F238E27FC236}">
                <a16:creationId xmlns:a16="http://schemas.microsoft.com/office/drawing/2014/main" id="{A406A0F8-ED02-80EC-3DF4-8FAC23456DD0}"/>
              </a:ext>
            </a:extLst>
          </p:cNvPr>
          <p:cNvSpPr>
            <a:spLocks noGrp="1"/>
          </p:cNvSpPr>
          <p:nvPr>
            <p:ph type="ftr" sz="quarter" idx="11"/>
          </p:nvPr>
        </p:nvSpPr>
        <p:spPr/>
        <p:txBody>
          <a:bodyPr/>
          <a:lstStyle/>
          <a:p>
            <a:endParaRPr lang="es-PA"/>
          </a:p>
        </p:txBody>
      </p:sp>
      <p:sp>
        <p:nvSpPr>
          <p:cNvPr id="6" name="Marcador de número de diapositiva 5">
            <a:extLst>
              <a:ext uri="{FF2B5EF4-FFF2-40B4-BE49-F238E27FC236}">
                <a16:creationId xmlns:a16="http://schemas.microsoft.com/office/drawing/2014/main" id="{89443A35-8DB8-8205-E126-6281356FA38B}"/>
              </a:ext>
            </a:extLst>
          </p:cNvPr>
          <p:cNvSpPr>
            <a:spLocks noGrp="1"/>
          </p:cNvSpPr>
          <p:nvPr>
            <p:ph type="sldNum" sz="quarter" idx="12"/>
          </p:nvPr>
        </p:nvSpPr>
        <p:spPr/>
        <p:txBody>
          <a:bodyPr/>
          <a:lstStyle/>
          <a:p>
            <a:fld id="{1647AE41-992F-4409-84FE-C511F02D3477}" type="slidenum">
              <a:rPr lang="es-PA" smtClean="0"/>
              <a:t>‹#›</a:t>
            </a:fld>
            <a:endParaRPr lang="es-PA"/>
          </a:p>
        </p:txBody>
      </p:sp>
    </p:spTree>
    <p:extLst>
      <p:ext uri="{BB962C8B-B14F-4D97-AF65-F5344CB8AC3E}">
        <p14:creationId xmlns:p14="http://schemas.microsoft.com/office/powerpoint/2010/main" val="6995617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EDEC5E4-9DE3-7C39-D1F7-78E12D4D9662}"/>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s-PA"/>
          </a:p>
        </p:txBody>
      </p:sp>
      <p:sp>
        <p:nvSpPr>
          <p:cNvPr id="3" name="Marcador de texto 2">
            <a:extLst>
              <a:ext uri="{FF2B5EF4-FFF2-40B4-BE49-F238E27FC236}">
                <a16:creationId xmlns:a16="http://schemas.microsoft.com/office/drawing/2014/main" id="{9120D8F3-1524-CD19-A042-B01A72C532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E0B9D14E-B9F9-0EED-0088-313DFFF59161}"/>
              </a:ext>
            </a:extLst>
          </p:cNvPr>
          <p:cNvSpPr>
            <a:spLocks noGrp="1"/>
          </p:cNvSpPr>
          <p:nvPr>
            <p:ph type="dt" sz="half" idx="10"/>
          </p:nvPr>
        </p:nvSpPr>
        <p:spPr/>
        <p:txBody>
          <a:bodyPr/>
          <a:lstStyle/>
          <a:p>
            <a:fld id="{D5D283D9-78C0-4BBF-9086-EC3FF7A08CC9}" type="datetimeFigureOut">
              <a:rPr lang="es-PA" smtClean="0"/>
              <a:t>02/09/2026</a:t>
            </a:fld>
            <a:endParaRPr lang="es-PA"/>
          </a:p>
        </p:txBody>
      </p:sp>
      <p:sp>
        <p:nvSpPr>
          <p:cNvPr id="5" name="Marcador de pie de página 4">
            <a:extLst>
              <a:ext uri="{FF2B5EF4-FFF2-40B4-BE49-F238E27FC236}">
                <a16:creationId xmlns:a16="http://schemas.microsoft.com/office/drawing/2014/main" id="{ED272C9F-19FB-B6C1-B1C3-107F1BD183AA}"/>
              </a:ext>
            </a:extLst>
          </p:cNvPr>
          <p:cNvSpPr>
            <a:spLocks noGrp="1"/>
          </p:cNvSpPr>
          <p:nvPr>
            <p:ph type="ftr" sz="quarter" idx="11"/>
          </p:nvPr>
        </p:nvSpPr>
        <p:spPr/>
        <p:txBody>
          <a:bodyPr/>
          <a:lstStyle/>
          <a:p>
            <a:endParaRPr lang="es-PA"/>
          </a:p>
        </p:txBody>
      </p:sp>
      <p:sp>
        <p:nvSpPr>
          <p:cNvPr id="6" name="Marcador de número de diapositiva 5">
            <a:extLst>
              <a:ext uri="{FF2B5EF4-FFF2-40B4-BE49-F238E27FC236}">
                <a16:creationId xmlns:a16="http://schemas.microsoft.com/office/drawing/2014/main" id="{BA32BE90-4B44-4DD2-5666-2C4CDD8F077E}"/>
              </a:ext>
            </a:extLst>
          </p:cNvPr>
          <p:cNvSpPr>
            <a:spLocks noGrp="1"/>
          </p:cNvSpPr>
          <p:nvPr>
            <p:ph type="sldNum" sz="quarter" idx="12"/>
          </p:nvPr>
        </p:nvSpPr>
        <p:spPr/>
        <p:txBody>
          <a:bodyPr/>
          <a:lstStyle/>
          <a:p>
            <a:fld id="{1647AE41-992F-4409-84FE-C511F02D3477}" type="slidenum">
              <a:rPr lang="es-PA" smtClean="0"/>
              <a:t>‹#›</a:t>
            </a:fld>
            <a:endParaRPr lang="es-PA"/>
          </a:p>
        </p:txBody>
      </p:sp>
    </p:spTree>
    <p:extLst>
      <p:ext uri="{BB962C8B-B14F-4D97-AF65-F5344CB8AC3E}">
        <p14:creationId xmlns:p14="http://schemas.microsoft.com/office/powerpoint/2010/main" val="20425173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EF977FA-728F-AB0D-C685-B004D37978F9}"/>
              </a:ext>
            </a:extLst>
          </p:cNvPr>
          <p:cNvSpPr>
            <a:spLocks noGrp="1"/>
          </p:cNvSpPr>
          <p:nvPr>
            <p:ph type="title"/>
          </p:nvPr>
        </p:nvSpPr>
        <p:spPr/>
        <p:txBody>
          <a:bodyPr/>
          <a:lstStyle/>
          <a:p>
            <a:r>
              <a:rPr lang="es-ES"/>
              <a:t>Haga clic para modificar el estilo de título del patrón</a:t>
            </a:r>
            <a:endParaRPr lang="es-PA"/>
          </a:p>
        </p:txBody>
      </p:sp>
      <p:sp>
        <p:nvSpPr>
          <p:cNvPr id="3" name="Marcador de contenido 2">
            <a:extLst>
              <a:ext uri="{FF2B5EF4-FFF2-40B4-BE49-F238E27FC236}">
                <a16:creationId xmlns:a16="http://schemas.microsoft.com/office/drawing/2014/main" id="{BEBEF8DD-B187-CDFB-31DA-BC02F6A764D2}"/>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PA"/>
          </a:p>
        </p:txBody>
      </p:sp>
      <p:sp>
        <p:nvSpPr>
          <p:cNvPr id="4" name="Marcador de contenido 3">
            <a:extLst>
              <a:ext uri="{FF2B5EF4-FFF2-40B4-BE49-F238E27FC236}">
                <a16:creationId xmlns:a16="http://schemas.microsoft.com/office/drawing/2014/main" id="{9887A228-F5D9-9747-7B20-6286E8113011}"/>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PA"/>
          </a:p>
        </p:txBody>
      </p:sp>
      <p:sp>
        <p:nvSpPr>
          <p:cNvPr id="5" name="Marcador de fecha 4">
            <a:extLst>
              <a:ext uri="{FF2B5EF4-FFF2-40B4-BE49-F238E27FC236}">
                <a16:creationId xmlns:a16="http://schemas.microsoft.com/office/drawing/2014/main" id="{812E4BD6-7651-FF66-1C15-899A557E0E9C}"/>
              </a:ext>
            </a:extLst>
          </p:cNvPr>
          <p:cNvSpPr>
            <a:spLocks noGrp="1"/>
          </p:cNvSpPr>
          <p:nvPr>
            <p:ph type="dt" sz="half" idx="10"/>
          </p:nvPr>
        </p:nvSpPr>
        <p:spPr/>
        <p:txBody>
          <a:bodyPr/>
          <a:lstStyle/>
          <a:p>
            <a:fld id="{D5D283D9-78C0-4BBF-9086-EC3FF7A08CC9}" type="datetimeFigureOut">
              <a:rPr lang="es-PA" smtClean="0"/>
              <a:t>02/09/2026</a:t>
            </a:fld>
            <a:endParaRPr lang="es-PA"/>
          </a:p>
        </p:txBody>
      </p:sp>
      <p:sp>
        <p:nvSpPr>
          <p:cNvPr id="6" name="Marcador de pie de página 5">
            <a:extLst>
              <a:ext uri="{FF2B5EF4-FFF2-40B4-BE49-F238E27FC236}">
                <a16:creationId xmlns:a16="http://schemas.microsoft.com/office/drawing/2014/main" id="{85913013-A15A-AB2B-9FB6-55881AE58E74}"/>
              </a:ext>
            </a:extLst>
          </p:cNvPr>
          <p:cNvSpPr>
            <a:spLocks noGrp="1"/>
          </p:cNvSpPr>
          <p:nvPr>
            <p:ph type="ftr" sz="quarter" idx="11"/>
          </p:nvPr>
        </p:nvSpPr>
        <p:spPr/>
        <p:txBody>
          <a:bodyPr/>
          <a:lstStyle/>
          <a:p>
            <a:endParaRPr lang="es-PA"/>
          </a:p>
        </p:txBody>
      </p:sp>
      <p:sp>
        <p:nvSpPr>
          <p:cNvPr id="7" name="Marcador de número de diapositiva 6">
            <a:extLst>
              <a:ext uri="{FF2B5EF4-FFF2-40B4-BE49-F238E27FC236}">
                <a16:creationId xmlns:a16="http://schemas.microsoft.com/office/drawing/2014/main" id="{B55E54AB-EBB1-E151-1A92-2500B3CEB04C}"/>
              </a:ext>
            </a:extLst>
          </p:cNvPr>
          <p:cNvSpPr>
            <a:spLocks noGrp="1"/>
          </p:cNvSpPr>
          <p:nvPr>
            <p:ph type="sldNum" sz="quarter" idx="12"/>
          </p:nvPr>
        </p:nvSpPr>
        <p:spPr/>
        <p:txBody>
          <a:bodyPr/>
          <a:lstStyle/>
          <a:p>
            <a:fld id="{1647AE41-992F-4409-84FE-C511F02D3477}" type="slidenum">
              <a:rPr lang="es-PA" smtClean="0"/>
              <a:t>‹#›</a:t>
            </a:fld>
            <a:endParaRPr lang="es-PA"/>
          </a:p>
        </p:txBody>
      </p:sp>
    </p:spTree>
    <p:extLst>
      <p:ext uri="{BB962C8B-B14F-4D97-AF65-F5344CB8AC3E}">
        <p14:creationId xmlns:p14="http://schemas.microsoft.com/office/powerpoint/2010/main" val="1026117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E9295DE-EC19-178F-8E68-BFDAE77F730E}"/>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s-PA"/>
          </a:p>
        </p:txBody>
      </p:sp>
      <p:sp>
        <p:nvSpPr>
          <p:cNvPr id="3" name="Marcador de texto 2">
            <a:extLst>
              <a:ext uri="{FF2B5EF4-FFF2-40B4-BE49-F238E27FC236}">
                <a16:creationId xmlns:a16="http://schemas.microsoft.com/office/drawing/2014/main" id="{5D0F86C0-3D93-E346-D5C6-C452972A1B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9DF739A7-0582-25D3-6C57-9991072D7AD1}"/>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PA"/>
          </a:p>
        </p:txBody>
      </p:sp>
      <p:sp>
        <p:nvSpPr>
          <p:cNvPr id="5" name="Marcador de texto 4">
            <a:extLst>
              <a:ext uri="{FF2B5EF4-FFF2-40B4-BE49-F238E27FC236}">
                <a16:creationId xmlns:a16="http://schemas.microsoft.com/office/drawing/2014/main" id="{F41F7B9A-D7B0-D4B2-A691-CCBDBB6D67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D9ED8B98-0438-444D-5368-11E2F7E485BA}"/>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PA"/>
          </a:p>
        </p:txBody>
      </p:sp>
      <p:sp>
        <p:nvSpPr>
          <p:cNvPr id="7" name="Marcador de fecha 6">
            <a:extLst>
              <a:ext uri="{FF2B5EF4-FFF2-40B4-BE49-F238E27FC236}">
                <a16:creationId xmlns:a16="http://schemas.microsoft.com/office/drawing/2014/main" id="{814616E8-252D-AB58-8B0D-02D67814DC73}"/>
              </a:ext>
            </a:extLst>
          </p:cNvPr>
          <p:cNvSpPr>
            <a:spLocks noGrp="1"/>
          </p:cNvSpPr>
          <p:nvPr>
            <p:ph type="dt" sz="half" idx="10"/>
          </p:nvPr>
        </p:nvSpPr>
        <p:spPr/>
        <p:txBody>
          <a:bodyPr/>
          <a:lstStyle/>
          <a:p>
            <a:fld id="{D5D283D9-78C0-4BBF-9086-EC3FF7A08CC9}" type="datetimeFigureOut">
              <a:rPr lang="es-PA" smtClean="0"/>
              <a:t>02/09/2026</a:t>
            </a:fld>
            <a:endParaRPr lang="es-PA"/>
          </a:p>
        </p:txBody>
      </p:sp>
      <p:sp>
        <p:nvSpPr>
          <p:cNvPr id="8" name="Marcador de pie de página 7">
            <a:extLst>
              <a:ext uri="{FF2B5EF4-FFF2-40B4-BE49-F238E27FC236}">
                <a16:creationId xmlns:a16="http://schemas.microsoft.com/office/drawing/2014/main" id="{18DE6F82-7E92-C471-3A20-D68B09D6B276}"/>
              </a:ext>
            </a:extLst>
          </p:cNvPr>
          <p:cNvSpPr>
            <a:spLocks noGrp="1"/>
          </p:cNvSpPr>
          <p:nvPr>
            <p:ph type="ftr" sz="quarter" idx="11"/>
          </p:nvPr>
        </p:nvSpPr>
        <p:spPr/>
        <p:txBody>
          <a:bodyPr/>
          <a:lstStyle/>
          <a:p>
            <a:endParaRPr lang="es-PA"/>
          </a:p>
        </p:txBody>
      </p:sp>
      <p:sp>
        <p:nvSpPr>
          <p:cNvPr id="9" name="Marcador de número de diapositiva 8">
            <a:extLst>
              <a:ext uri="{FF2B5EF4-FFF2-40B4-BE49-F238E27FC236}">
                <a16:creationId xmlns:a16="http://schemas.microsoft.com/office/drawing/2014/main" id="{7208CFD5-BCEB-9C48-A5F1-0F419E90CE12}"/>
              </a:ext>
            </a:extLst>
          </p:cNvPr>
          <p:cNvSpPr>
            <a:spLocks noGrp="1"/>
          </p:cNvSpPr>
          <p:nvPr>
            <p:ph type="sldNum" sz="quarter" idx="12"/>
          </p:nvPr>
        </p:nvSpPr>
        <p:spPr/>
        <p:txBody>
          <a:bodyPr/>
          <a:lstStyle/>
          <a:p>
            <a:fld id="{1647AE41-992F-4409-84FE-C511F02D3477}" type="slidenum">
              <a:rPr lang="es-PA" smtClean="0"/>
              <a:t>‹#›</a:t>
            </a:fld>
            <a:endParaRPr lang="es-PA"/>
          </a:p>
        </p:txBody>
      </p:sp>
    </p:spTree>
    <p:extLst>
      <p:ext uri="{BB962C8B-B14F-4D97-AF65-F5344CB8AC3E}">
        <p14:creationId xmlns:p14="http://schemas.microsoft.com/office/powerpoint/2010/main" val="8800552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A66734D-7134-279D-9401-6D3A622D4AC8}"/>
              </a:ext>
            </a:extLst>
          </p:cNvPr>
          <p:cNvSpPr>
            <a:spLocks noGrp="1"/>
          </p:cNvSpPr>
          <p:nvPr>
            <p:ph type="title"/>
          </p:nvPr>
        </p:nvSpPr>
        <p:spPr/>
        <p:txBody>
          <a:bodyPr/>
          <a:lstStyle/>
          <a:p>
            <a:r>
              <a:rPr lang="es-ES"/>
              <a:t>Haga clic para modificar el estilo de título del patrón</a:t>
            </a:r>
            <a:endParaRPr lang="es-PA"/>
          </a:p>
        </p:txBody>
      </p:sp>
      <p:sp>
        <p:nvSpPr>
          <p:cNvPr id="3" name="Marcador de fecha 2">
            <a:extLst>
              <a:ext uri="{FF2B5EF4-FFF2-40B4-BE49-F238E27FC236}">
                <a16:creationId xmlns:a16="http://schemas.microsoft.com/office/drawing/2014/main" id="{4BF958A4-10E3-7136-83B3-7CD2D178957F}"/>
              </a:ext>
            </a:extLst>
          </p:cNvPr>
          <p:cNvSpPr>
            <a:spLocks noGrp="1"/>
          </p:cNvSpPr>
          <p:nvPr>
            <p:ph type="dt" sz="half" idx="10"/>
          </p:nvPr>
        </p:nvSpPr>
        <p:spPr/>
        <p:txBody>
          <a:bodyPr/>
          <a:lstStyle/>
          <a:p>
            <a:fld id="{D5D283D9-78C0-4BBF-9086-EC3FF7A08CC9}" type="datetimeFigureOut">
              <a:rPr lang="es-PA" smtClean="0"/>
              <a:t>02/09/2026</a:t>
            </a:fld>
            <a:endParaRPr lang="es-PA"/>
          </a:p>
        </p:txBody>
      </p:sp>
      <p:sp>
        <p:nvSpPr>
          <p:cNvPr id="4" name="Marcador de pie de página 3">
            <a:extLst>
              <a:ext uri="{FF2B5EF4-FFF2-40B4-BE49-F238E27FC236}">
                <a16:creationId xmlns:a16="http://schemas.microsoft.com/office/drawing/2014/main" id="{990A5AD6-152C-C05E-590D-89DFD6E224E6}"/>
              </a:ext>
            </a:extLst>
          </p:cNvPr>
          <p:cNvSpPr>
            <a:spLocks noGrp="1"/>
          </p:cNvSpPr>
          <p:nvPr>
            <p:ph type="ftr" sz="quarter" idx="11"/>
          </p:nvPr>
        </p:nvSpPr>
        <p:spPr/>
        <p:txBody>
          <a:bodyPr/>
          <a:lstStyle/>
          <a:p>
            <a:endParaRPr lang="es-PA"/>
          </a:p>
        </p:txBody>
      </p:sp>
      <p:sp>
        <p:nvSpPr>
          <p:cNvPr id="5" name="Marcador de número de diapositiva 4">
            <a:extLst>
              <a:ext uri="{FF2B5EF4-FFF2-40B4-BE49-F238E27FC236}">
                <a16:creationId xmlns:a16="http://schemas.microsoft.com/office/drawing/2014/main" id="{056A44E8-BBB8-FA6F-FB77-7BA7765B182A}"/>
              </a:ext>
            </a:extLst>
          </p:cNvPr>
          <p:cNvSpPr>
            <a:spLocks noGrp="1"/>
          </p:cNvSpPr>
          <p:nvPr>
            <p:ph type="sldNum" sz="quarter" idx="12"/>
          </p:nvPr>
        </p:nvSpPr>
        <p:spPr/>
        <p:txBody>
          <a:bodyPr/>
          <a:lstStyle/>
          <a:p>
            <a:fld id="{1647AE41-992F-4409-84FE-C511F02D3477}" type="slidenum">
              <a:rPr lang="es-PA" smtClean="0"/>
              <a:t>‹#›</a:t>
            </a:fld>
            <a:endParaRPr lang="es-PA"/>
          </a:p>
        </p:txBody>
      </p:sp>
    </p:spTree>
    <p:extLst>
      <p:ext uri="{BB962C8B-B14F-4D97-AF65-F5344CB8AC3E}">
        <p14:creationId xmlns:p14="http://schemas.microsoft.com/office/powerpoint/2010/main" val="323662991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AE4D523E-14E2-8D6A-DE16-8E9F8B507C78}"/>
              </a:ext>
            </a:extLst>
          </p:cNvPr>
          <p:cNvSpPr>
            <a:spLocks noGrp="1"/>
          </p:cNvSpPr>
          <p:nvPr>
            <p:ph type="dt" sz="half" idx="10"/>
          </p:nvPr>
        </p:nvSpPr>
        <p:spPr/>
        <p:txBody>
          <a:bodyPr/>
          <a:lstStyle/>
          <a:p>
            <a:fld id="{D5D283D9-78C0-4BBF-9086-EC3FF7A08CC9}" type="datetimeFigureOut">
              <a:rPr lang="es-PA" smtClean="0"/>
              <a:t>02/09/2026</a:t>
            </a:fld>
            <a:endParaRPr lang="es-PA"/>
          </a:p>
        </p:txBody>
      </p:sp>
      <p:sp>
        <p:nvSpPr>
          <p:cNvPr id="3" name="Marcador de pie de página 2">
            <a:extLst>
              <a:ext uri="{FF2B5EF4-FFF2-40B4-BE49-F238E27FC236}">
                <a16:creationId xmlns:a16="http://schemas.microsoft.com/office/drawing/2014/main" id="{D8BA4D9D-C703-F783-4DDE-E2ED9AA43087}"/>
              </a:ext>
            </a:extLst>
          </p:cNvPr>
          <p:cNvSpPr>
            <a:spLocks noGrp="1"/>
          </p:cNvSpPr>
          <p:nvPr>
            <p:ph type="ftr" sz="quarter" idx="11"/>
          </p:nvPr>
        </p:nvSpPr>
        <p:spPr/>
        <p:txBody>
          <a:bodyPr/>
          <a:lstStyle/>
          <a:p>
            <a:endParaRPr lang="es-PA"/>
          </a:p>
        </p:txBody>
      </p:sp>
      <p:sp>
        <p:nvSpPr>
          <p:cNvPr id="4" name="Marcador de número de diapositiva 3">
            <a:extLst>
              <a:ext uri="{FF2B5EF4-FFF2-40B4-BE49-F238E27FC236}">
                <a16:creationId xmlns:a16="http://schemas.microsoft.com/office/drawing/2014/main" id="{3CBDA941-7F11-21F6-9377-FA82D9A079E9}"/>
              </a:ext>
            </a:extLst>
          </p:cNvPr>
          <p:cNvSpPr>
            <a:spLocks noGrp="1"/>
          </p:cNvSpPr>
          <p:nvPr>
            <p:ph type="sldNum" sz="quarter" idx="12"/>
          </p:nvPr>
        </p:nvSpPr>
        <p:spPr/>
        <p:txBody>
          <a:bodyPr/>
          <a:lstStyle/>
          <a:p>
            <a:fld id="{1647AE41-992F-4409-84FE-C511F02D3477}" type="slidenum">
              <a:rPr lang="es-PA" smtClean="0"/>
              <a:t>‹#›</a:t>
            </a:fld>
            <a:endParaRPr lang="es-PA"/>
          </a:p>
        </p:txBody>
      </p:sp>
    </p:spTree>
    <p:extLst>
      <p:ext uri="{BB962C8B-B14F-4D97-AF65-F5344CB8AC3E}">
        <p14:creationId xmlns:p14="http://schemas.microsoft.com/office/powerpoint/2010/main" val="28760696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812F837-CCFE-4AB9-C4EE-9090218A5F06}"/>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PA"/>
          </a:p>
        </p:txBody>
      </p:sp>
      <p:sp>
        <p:nvSpPr>
          <p:cNvPr id="3" name="Marcador de contenido 2">
            <a:extLst>
              <a:ext uri="{FF2B5EF4-FFF2-40B4-BE49-F238E27FC236}">
                <a16:creationId xmlns:a16="http://schemas.microsoft.com/office/drawing/2014/main" id="{5B834A65-6E48-71B5-6E01-E569671D4D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PA"/>
          </a:p>
        </p:txBody>
      </p:sp>
      <p:sp>
        <p:nvSpPr>
          <p:cNvPr id="4" name="Marcador de texto 3">
            <a:extLst>
              <a:ext uri="{FF2B5EF4-FFF2-40B4-BE49-F238E27FC236}">
                <a16:creationId xmlns:a16="http://schemas.microsoft.com/office/drawing/2014/main" id="{DC2A46BE-70AB-6771-4D6E-B325DF28F0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5DC51490-7049-8DC6-AE84-67E22C22505F}"/>
              </a:ext>
            </a:extLst>
          </p:cNvPr>
          <p:cNvSpPr>
            <a:spLocks noGrp="1"/>
          </p:cNvSpPr>
          <p:nvPr>
            <p:ph type="dt" sz="half" idx="10"/>
          </p:nvPr>
        </p:nvSpPr>
        <p:spPr/>
        <p:txBody>
          <a:bodyPr/>
          <a:lstStyle/>
          <a:p>
            <a:fld id="{D5D283D9-78C0-4BBF-9086-EC3FF7A08CC9}" type="datetimeFigureOut">
              <a:rPr lang="es-PA" smtClean="0"/>
              <a:t>02/09/2026</a:t>
            </a:fld>
            <a:endParaRPr lang="es-PA"/>
          </a:p>
        </p:txBody>
      </p:sp>
      <p:sp>
        <p:nvSpPr>
          <p:cNvPr id="6" name="Marcador de pie de página 5">
            <a:extLst>
              <a:ext uri="{FF2B5EF4-FFF2-40B4-BE49-F238E27FC236}">
                <a16:creationId xmlns:a16="http://schemas.microsoft.com/office/drawing/2014/main" id="{2FF61577-979C-5CAB-F807-F8AFB8238823}"/>
              </a:ext>
            </a:extLst>
          </p:cNvPr>
          <p:cNvSpPr>
            <a:spLocks noGrp="1"/>
          </p:cNvSpPr>
          <p:nvPr>
            <p:ph type="ftr" sz="quarter" idx="11"/>
          </p:nvPr>
        </p:nvSpPr>
        <p:spPr/>
        <p:txBody>
          <a:bodyPr/>
          <a:lstStyle/>
          <a:p>
            <a:endParaRPr lang="es-PA"/>
          </a:p>
        </p:txBody>
      </p:sp>
      <p:sp>
        <p:nvSpPr>
          <p:cNvPr id="7" name="Marcador de número de diapositiva 6">
            <a:extLst>
              <a:ext uri="{FF2B5EF4-FFF2-40B4-BE49-F238E27FC236}">
                <a16:creationId xmlns:a16="http://schemas.microsoft.com/office/drawing/2014/main" id="{051CE4B3-8312-5D09-5E40-AB5988C40574}"/>
              </a:ext>
            </a:extLst>
          </p:cNvPr>
          <p:cNvSpPr>
            <a:spLocks noGrp="1"/>
          </p:cNvSpPr>
          <p:nvPr>
            <p:ph type="sldNum" sz="quarter" idx="12"/>
          </p:nvPr>
        </p:nvSpPr>
        <p:spPr/>
        <p:txBody>
          <a:bodyPr/>
          <a:lstStyle/>
          <a:p>
            <a:fld id="{1647AE41-992F-4409-84FE-C511F02D3477}" type="slidenum">
              <a:rPr lang="es-PA" smtClean="0"/>
              <a:t>‹#›</a:t>
            </a:fld>
            <a:endParaRPr lang="es-PA"/>
          </a:p>
        </p:txBody>
      </p:sp>
    </p:spTree>
    <p:extLst>
      <p:ext uri="{BB962C8B-B14F-4D97-AF65-F5344CB8AC3E}">
        <p14:creationId xmlns:p14="http://schemas.microsoft.com/office/powerpoint/2010/main" val="40891872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17AD875-7EF2-0655-50B9-B3DF4DCA3556}"/>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PA"/>
          </a:p>
        </p:txBody>
      </p:sp>
      <p:sp>
        <p:nvSpPr>
          <p:cNvPr id="3" name="Marcador de posición de imagen 2">
            <a:extLst>
              <a:ext uri="{FF2B5EF4-FFF2-40B4-BE49-F238E27FC236}">
                <a16:creationId xmlns:a16="http://schemas.microsoft.com/office/drawing/2014/main" id="{66494E1A-44FB-01A9-2DC9-CFF580571B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a:t>Haga clic en el icono para agregar una imagen</a:t>
            </a:r>
            <a:endParaRPr lang="es-PA"/>
          </a:p>
        </p:txBody>
      </p:sp>
      <p:sp>
        <p:nvSpPr>
          <p:cNvPr id="4" name="Marcador de texto 3">
            <a:extLst>
              <a:ext uri="{FF2B5EF4-FFF2-40B4-BE49-F238E27FC236}">
                <a16:creationId xmlns:a16="http://schemas.microsoft.com/office/drawing/2014/main" id="{5E0BFD5C-EBF1-6682-741B-9FD889AA7B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9406B6AC-42DC-BA1C-ED70-109469181C41}"/>
              </a:ext>
            </a:extLst>
          </p:cNvPr>
          <p:cNvSpPr>
            <a:spLocks noGrp="1"/>
          </p:cNvSpPr>
          <p:nvPr>
            <p:ph type="dt" sz="half" idx="10"/>
          </p:nvPr>
        </p:nvSpPr>
        <p:spPr/>
        <p:txBody>
          <a:bodyPr/>
          <a:lstStyle/>
          <a:p>
            <a:fld id="{D5D283D9-78C0-4BBF-9086-EC3FF7A08CC9}" type="datetimeFigureOut">
              <a:rPr lang="es-PA" smtClean="0"/>
              <a:t>02/09/2026</a:t>
            </a:fld>
            <a:endParaRPr lang="es-PA"/>
          </a:p>
        </p:txBody>
      </p:sp>
      <p:sp>
        <p:nvSpPr>
          <p:cNvPr id="6" name="Marcador de pie de página 5">
            <a:extLst>
              <a:ext uri="{FF2B5EF4-FFF2-40B4-BE49-F238E27FC236}">
                <a16:creationId xmlns:a16="http://schemas.microsoft.com/office/drawing/2014/main" id="{C9FAB504-8DF9-023A-A263-3F191C72497D}"/>
              </a:ext>
            </a:extLst>
          </p:cNvPr>
          <p:cNvSpPr>
            <a:spLocks noGrp="1"/>
          </p:cNvSpPr>
          <p:nvPr>
            <p:ph type="ftr" sz="quarter" idx="11"/>
          </p:nvPr>
        </p:nvSpPr>
        <p:spPr/>
        <p:txBody>
          <a:bodyPr/>
          <a:lstStyle/>
          <a:p>
            <a:endParaRPr lang="es-PA"/>
          </a:p>
        </p:txBody>
      </p:sp>
      <p:sp>
        <p:nvSpPr>
          <p:cNvPr id="7" name="Marcador de número de diapositiva 6">
            <a:extLst>
              <a:ext uri="{FF2B5EF4-FFF2-40B4-BE49-F238E27FC236}">
                <a16:creationId xmlns:a16="http://schemas.microsoft.com/office/drawing/2014/main" id="{C12A8588-78C8-302E-ED28-6A32744AF19E}"/>
              </a:ext>
            </a:extLst>
          </p:cNvPr>
          <p:cNvSpPr>
            <a:spLocks noGrp="1"/>
          </p:cNvSpPr>
          <p:nvPr>
            <p:ph type="sldNum" sz="quarter" idx="12"/>
          </p:nvPr>
        </p:nvSpPr>
        <p:spPr/>
        <p:txBody>
          <a:bodyPr/>
          <a:lstStyle/>
          <a:p>
            <a:fld id="{1647AE41-992F-4409-84FE-C511F02D3477}" type="slidenum">
              <a:rPr lang="es-PA" smtClean="0"/>
              <a:t>‹#›</a:t>
            </a:fld>
            <a:endParaRPr lang="es-PA"/>
          </a:p>
        </p:txBody>
      </p:sp>
    </p:spTree>
    <p:extLst>
      <p:ext uri="{BB962C8B-B14F-4D97-AF65-F5344CB8AC3E}">
        <p14:creationId xmlns:p14="http://schemas.microsoft.com/office/powerpoint/2010/main" val="32470863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54F9C83-CC45-BFDE-C5CE-34A4AB946A9F}"/>
              </a:ext>
            </a:extLst>
          </p:cNvPr>
          <p:cNvSpPr>
            <a:spLocks noGrp="1"/>
          </p:cNvSpPr>
          <p:nvPr>
            <p:ph type="title"/>
          </p:nvPr>
        </p:nvSpPr>
        <p:spPr/>
        <p:txBody>
          <a:bodyPr/>
          <a:lstStyle/>
          <a:p>
            <a:r>
              <a:rPr lang="es-ES"/>
              <a:t>Haga clic para modificar el estilo de título del patrón</a:t>
            </a:r>
            <a:endParaRPr lang="es-PA"/>
          </a:p>
        </p:txBody>
      </p:sp>
      <p:sp>
        <p:nvSpPr>
          <p:cNvPr id="3" name="Marcador de texto vertical 2">
            <a:extLst>
              <a:ext uri="{FF2B5EF4-FFF2-40B4-BE49-F238E27FC236}">
                <a16:creationId xmlns:a16="http://schemas.microsoft.com/office/drawing/2014/main" id="{2ABDC74E-A0A3-F346-54F6-C174E3212CB0}"/>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PA"/>
          </a:p>
        </p:txBody>
      </p:sp>
      <p:sp>
        <p:nvSpPr>
          <p:cNvPr id="4" name="Marcador de fecha 3">
            <a:extLst>
              <a:ext uri="{FF2B5EF4-FFF2-40B4-BE49-F238E27FC236}">
                <a16:creationId xmlns:a16="http://schemas.microsoft.com/office/drawing/2014/main" id="{9A0899BD-D00B-52BD-80FE-3A329CB9A79C}"/>
              </a:ext>
            </a:extLst>
          </p:cNvPr>
          <p:cNvSpPr>
            <a:spLocks noGrp="1"/>
          </p:cNvSpPr>
          <p:nvPr>
            <p:ph type="dt" sz="half" idx="10"/>
          </p:nvPr>
        </p:nvSpPr>
        <p:spPr/>
        <p:txBody>
          <a:bodyPr/>
          <a:lstStyle/>
          <a:p>
            <a:fld id="{D5D283D9-78C0-4BBF-9086-EC3FF7A08CC9}" type="datetimeFigureOut">
              <a:rPr lang="es-PA" smtClean="0"/>
              <a:t>02/09/2026</a:t>
            </a:fld>
            <a:endParaRPr lang="es-PA"/>
          </a:p>
        </p:txBody>
      </p:sp>
      <p:sp>
        <p:nvSpPr>
          <p:cNvPr id="5" name="Marcador de pie de página 4">
            <a:extLst>
              <a:ext uri="{FF2B5EF4-FFF2-40B4-BE49-F238E27FC236}">
                <a16:creationId xmlns:a16="http://schemas.microsoft.com/office/drawing/2014/main" id="{77622E33-2705-7523-F036-77EAFD69FDB7}"/>
              </a:ext>
            </a:extLst>
          </p:cNvPr>
          <p:cNvSpPr>
            <a:spLocks noGrp="1"/>
          </p:cNvSpPr>
          <p:nvPr>
            <p:ph type="ftr" sz="quarter" idx="11"/>
          </p:nvPr>
        </p:nvSpPr>
        <p:spPr/>
        <p:txBody>
          <a:bodyPr/>
          <a:lstStyle/>
          <a:p>
            <a:endParaRPr lang="es-PA"/>
          </a:p>
        </p:txBody>
      </p:sp>
      <p:sp>
        <p:nvSpPr>
          <p:cNvPr id="6" name="Marcador de número de diapositiva 5">
            <a:extLst>
              <a:ext uri="{FF2B5EF4-FFF2-40B4-BE49-F238E27FC236}">
                <a16:creationId xmlns:a16="http://schemas.microsoft.com/office/drawing/2014/main" id="{07D8835C-D3AD-CC2C-5245-B529FF296F5B}"/>
              </a:ext>
            </a:extLst>
          </p:cNvPr>
          <p:cNvSpPr>
            <a:spLocks noGrp="1"/>
          </p:cNvSpPr>
          <p:nvPr>
            <p:ph type="sldNum" sz="quarter" idx="12"/>
          </p:nvPr>
        </p:nvSpPr>
        <p:spPr/>
        <p:txBody>
          <a:bodyPr/>
          <a:lstStyle/>
          <a:p>
            <a:fld id="{1647AE41-992F-4409-84FE-C511F02D3477}" type="slidenum">
              <a:rPr lang="es-PA" smtClean="0"/>
              <a:t>‹#›</a:t>
            </a:fld>
            <a:endParaRPr lang="es-PA"/>
          </a:p>
        </p:txBody>
      </p:sp>
    </p:spTree>
    <p:extLst>
      <p:ext uri="{BB962C8B-B14F-4D97-AF65-F5344CB8AC3E}">
        <p14:creationId xmlns:p14="http://schemas.microsoft.com/office/powerpoint/2010/main" val="16488172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F5BF9741-82F2-A366-CD54-EFD7E02CEE0C}"/>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s-PA"/>
          </a:p>
        </p:txBody>
      </p:sp>
      <p:sp>
        <p:nvSpPr>
          <p:cNvPr id="3" name="Marcador de texto vertical 2">
            <a:extLst>
              <a:ext uri="{FF2B5EF4-FFF2-40B4-BE49-F238E27FC236}">
                <a16:creationId xmlns:a16="http://schemas.microsoft.com/office/drawing/2014/main" id="{5F8BE7E8-91F5-B514-254C-A0991E0F14BF}"/>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PA"/>
          </a:p>
        </p:txBody>
      </p:sp>
      <p:sp>
        <p:nvSpPr>
          <p:cNvPr id="4" name="Marcador de fecha 3">
            <a:extLst>
              <a:ext uri="{FF2B5EF4-FFF2-40B4-BE49-F238E27FC236}">
                <a16:creationId xmlns:a16="http://schemas.microsoft.com/office/drawing/2014/main" id="{E6CAE701-EF9C-31D6-E3AE-4C9DF22091B5}"/>
              </a:ext>
            </a:extLst>
          </p:cNvPr>
          <p:cNvSpPr>
            <a:spLocks noGrp="1"/>
          </p:cNvSpPr>
          <p:nvPr>
            <p:ph type="dt" sz="half" idx="10"/>
          </p:nvPr>
        </p:nvSpPr>
        <p:spPr/>
        <p:txBody>
          <a:bodyPr/>
          <a:lstStyle/>
          <a:p>
            <a:fld id="{D5D283D9-78C0-4BBF-9086-EC3FF7A08CC9}" type="datetimeFigureOut">
              <a:rPr lang="es-PA" smtClean="0"/>
              <a:t>02/09/2026</a:t>
            </a:fld>
            <a:endParaRPr lang="es-PA"/>
          </a:p>
        </p:txBody>
      </p:sp>
      <p:sp>
        <p:nvSpPr>
          <p:cNvPr id="5" name="Marcador de pie de página 4">
            <a:extLst>
              <a:ext uri="{FF2B5EF4-FFF2-40B4-BE49-F238E27FC236}">
                <a16:creationId xmlns:a16="http://schemas.microsoft.com/office/drawing/2014/main" id="{3313A071-7142-FC7B-5738-D0C62EFF05B7}"/>
              </a:ext>
            </a:extLst>
          </p:cNvPr>
          <p:cNvSpPr>
            <a:spLocks noGrp="1"/>
          </p:cNvSpPr>
          <p:nvPr>
            <p:ph type="ftr" sz="quarter" idx="11"/>
          </p:nvPr>
        </p:nvSpPr>
        <p:spPr/>
        <p:txBody>
          <a:bodyPr/>
          <a:lstStyle/>
          <a:p>
            <a:endParaRPr lang="es-PA"/>
          </a:p>
        </p:txBody>
      </p:sp>
      <p:sp>
        <p:nvSpPr>
          <p:cNvPr id="6" name="Marcador de número de diapositiva 5">
            <a:extLst>
              <a:ext uri="{FF2B5EF4-FFF2-40B4-BE49-F238E27FC236}">
                <a16:creationId xmlns:a16="http://schemas.microsoft.com/office/drawing/2014/main" id="{E0EE8ABD-7D77-8534-402B-E22D07038105}"/>
              </a:ext>
            </a:extLst>
          </p:cNvPr>
          <p:cNvSpPr>
            <a:spLocks noGrp="1"/>
          </p:cNvSpPr>
          <p:nvPr>
            <p:ph type="sldNum" sz="quarter" idx="12"/>
          </p:nvPr>
        </p:nvSpPr>
        <p:spPr/>
        <p:txBody>
          <a:bodyPr/>
          <a:lstStyle/>
          <a:p>
            <a:fld id="{1647AE41-992F-4409-84FE-C511F02D3477}" type="slidenum">
              <a:rPr lang="es-PA" smtClean="0"/>
              <a:t>‹#›</a:t>
            </a:fld>
            <a:endParaRPr lang="es-PA"/>
          </a:p>
        </p:txBody>
      </p:sp>
    </p:spTree>
    <p:extLst>
      <p:ext uri="{BB962C8B-B14F-4D97-AF65-F5344CB8AC3E}">
        <p14:creationId xmlns:p14="http://schemas.microsoft.com/office/powerpoint/2010/main" val="1051997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image" Target="../media/image1.png"/><Relationship Id="rId2" Type="http://schemas.openxmlformats.org/officeDocument/2006/relationships/slideLayout" Target="../slideLayouts/slideLayout14.xml"/><Relationship Id="rId16" Type="http://schemas.openxmlformats.org/officeDocument/2006/relationships/theme" Target="../theme/theme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5.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9F60FA72-AE89-136A-FA46-E58586FE83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PA"/>
          </a:p>
        </p:txBody>
      </p:sp>
      <p:sp>
        <p:nvSpPr>
          <p:cNvPr id="3" name="Marcador de texto 2">
            <a:extLst>
              <a:ext uri="{FF2B5EF4-FFF2-40B4-BE49-F238E27FC236}">
                <a16:creationId xmlns:a16="http://schemas.microsoft.com/office/drawing/2014/main" id="{8B938569-EE77-8D9C-3CB7-E192649C73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PA"/>
          </a:p>
        </p:txBody>
      </p:sp>
      <p:sp>
        <p:nvSpPr>
          <p:cNvPr id="4" name="Marcador de fecha 3">
            <a:extLst>
              <a:ext uri="{FF2B5EF4-FFF2-40B4-BE49-F238E27FC236}">
                <a16:creationId xmlns:a16="http://schemas.microsoft.com/office/drawing/2014/main" id="{212E2EEA-D519-1342-4267-1912B5FA4E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C8AABAC-5E7C-9146-8F58-DD4754B623EF}" type="datetimeFigureOut">
              <a:rPr lang="es-PA" smtClean="0"/>
              <a:t>02/09/2026</a:t>
            </a:fld>
            <a:endParaRPr lang="es-PA"/>
          </a:p>
        </p:txBody>
      </p:sp>
      <p:sp>
        <p:nvSpPr>
          <p:cNvPr id="5" name="Marcador de pie de página 4">
            <a:extLst>
              <a:ext uri="{FF2B5EF4-FFF2-40B4-BE49-F238E27FC236}">
                <a16:creationId xmlns:a16="http://schemas.microsoft.com/office/drawing/2014/main" id="{28FF4185-0CB3-85C1-6EE0-15DD682094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s-PA"/>
          </a:p>
        </p:txBody>
      </p:sp>
      <p:sp>
        <p:nvSpPr>
          <p:cNvPr id="6" name="Marcador de número de diapositiva 5">
            <a:extLst>
              <a:ext uri="{FF2B5EF4-FFF2-40B4-BE49-F238E27FC236}">
                <a16:creationId xmlns:a16="http://schemas.microsoft.com/office/drawing/2014/main" id="{8F4365F9-6B3F-166F-6349-AD05D93B19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A6DEAA-495E-F14C-9245-A7E2AF5AB7E1}" type="slidenum">
              <a:rPr lang="es-PA" smtClean="0"/>
              <a:t>‹#›</a:t>
            </a:fld>
            <a:endParaRPr lang="es-PA"/>
          </a:p>
        </p:txBody>
      </p:sp>
    </p:spTree>
    <p:extLst>
      <p:ext uri="{BB962C8B-B14F-4D97-AF65-F5344CB8AC3E}">
        <p14:creationId xmlns:p14="http://schemas.microsoft.com/office/powerpoint/2010/main" val="7347454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80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P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a:gsLst>
            <a:gs pos="0">
              <a:srgbClr val="216AAF"/>
            </a:gs>
            <a:gs pos="100000">
              <a:srgbClr val="00265B"/>
            </a:gs>
          </a:gsLst>
          <a:path path="circle">
            <a:fillToRect l="100000" b="100000"/>
          </a:path>
        </a:gradFill>
        <a:effectLst/>
      </p:bgPr>
    </p:bg>
    <p:spTree>
      <p:nvGrpSpPr>
        <p:cNvPr id="1" name=""/>
        <p:cNvGrpSpPr/>
        <p:nvPr/>
      </p:nvGrpSpPr>
      <p:grpSpPr>
        <a:xfrm>
          <a:off x="0" y="0"/>
          <a:ext cx="0" cy="0"/>
          <a:chOff x="0" y="0"/>
          <a:chExt cx="0" cy="0"/>
        </a:xfrm>
      </p:grpSpPr>
      <p:pic>
        <p:nvPicPr>
          <p:cNvPr id="8" name="Imagen 7">
            <a:extLst>
              <a:ext uri="{FF2B5EF4-FFF2-40B4-BE49-F238E27FC236}">
                <a16:creationId xmlns:a16="http://schemas.microsoft.com/office/drawing/2014/main" id="{55AF9494-0475-FB35-CEC0-D9355C725249}"/>
              </a:ext>
            </a:extLst>
          </p:cNvPr>
          <p:cNvPicPr>
            <a:picLocks noChangeAspect="1"/>
          </p:cNvPicPr>
          <p:nvPr/>
        </p:nvPicPr>
        <p:blipFill>
          <a:blip r:embed="rId17"/>
          <a:srcRect r="49118"/>
          <a:stretch/>
        </p:blipFill>
        <p:spPr>
          <a:xfrm>
            <a:off x="9405194" y="0"/>
            <a:ext cx="2786806" cy="6858000"/>
          </a:xfrm>
          <a:prstGeom prst="rect">
            <a:avLst/>
          </a:prstGeom>
        </p:spPr>
      </p:pic>
      <p:sp>
        <p:nvSpPr>
          <p:cNvPr id="2" name="Title Placeholder 1">
            <a:extLst>
              <a:ext uri="{FF2B5EF4-FFF2-40B4-BE49-F238E27FC236}">
                <a16:creationId xmlns:a16="http://schemas.microsoft.com/office/drawing/2014/main" id="{03360930-AC57-538E-CEDF-774C80561D3A}"/>
              </a:ext>
            </a:extLst>
          </p:cNvPr>
          <p:cNvSpPr>
            <a:spLocks noGrp="1"/>
          </p:cNvSpPr>
          <p:nvPr>
            <p:ph type="title"/>
          </p:nvPr>
        </p:nvSpPr>
        <p:spPr>
          <a:xfrm>
            <a:off x="838200" y="2875450"/>
            <a:ext cx="10515600" cy="553550"/>
          </a:xfrm>
          <a:prstGeom prst="rect">
            <a:avLst/>
          </a:prstGeom>
        </p:spPr>
        <p:txBody>
          <a:bodyPr vert="horz" lIns="91440" tIns="45720" rIns="91440" bIns="45720" rtlCol="0" anchor="ctr">
            <a:normAutofit/>
          </a:bodyPr>
          <a:lstStyle/>
          <a:p>
            <a:r>
              <a:rPr lang="es-ES"/>
              <a:t>Haga clic para modificar el estilo de título del patrón</a:t>
            </a:r>
            <a:endParaRPr lang="en-PA"/>
          </a:p>
        </p:txBody>
      </p:sp>
      <p:sp>
        <p:nvSpPr>
          <p:cNvPr id="3" name="Text Placeholder 2">
            <a:extLst>
              <a:ext uri="{FF2B5EF4-FFF2-40B4-BE49-F238E27FC236}">
                <a16:creationId xmlns:a16="http://schemas.microsoft.com/office/drawing/2014/main" id="{592AA175-F51E-77DE-CD3D-91A1632AC450}"/>
              </a:ext>
            </a:extLst>
          </p:cNvPr>
          <p:cNvSpPr>
            <a:spLocks noGrp="1"/>
          </p:cNvSpPr>
          <p:nvPr>
            <p:ph type="body" idx="1"/>
          </p:nvPr>
        </p:nvSpPr>
        <p:spPr>
          <a:xfrm>
            <a:off x="838200" y="3429000"/>
            <a:ext cx="10515600" cy="433754"/>
          </a:xfrm>
          <a:prstGeom prst="rect">
            <a:avLst/>
          </a:prstGeom>
        </p:spPr>
        <p:txBody>
          <a:bodyPr vert="horz" lIns="91440" tIns="45720" rIns="91440" bIns="45720" rtlCol="0">
            <a:normAutofit/>
          </a:bodyPr>
          <a:lstStyle/>
          <a:p>
            <a:pPr lvl="0"/>
            <a:r>
              <a:rPr lang="en-US"/>
              <a:t>Click to edit Master text styles</a:t>
            </a:r>
          </a:p>
        </p:txBody>
      </p:sp>
    </p:spTree>
    <p:extLst>
      <p:ext uri="{BB962C8B-B14F-4D97-AF65-F5344CB8AC3E}">
        <p14:creationId xmlns:p14="http://schemas.microsoft.com/office/powerpoint/2010/main" val="3308180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797" r:id="rId12"/>
    <p:sldLayoutId id="2147483798" r:id="rId13"/>
    <p:sldLayoutId id="2147483799" r:id="rId14"/>
    <p:sldLayoutId id="2147483802" r:id="rId15"/>
  </p:sldLayoutIdLst>
  <p:txStyles>
    <p:titleStyle>
      <a:lvl1pPr algn="l" defTabSz="914400" rtl="0" eaLnBrk="1" latinLnBrk="0" hangingPunct="1">
        <a:lnSpc>
          <a:spcPct val="90000"/>
        </a:lnSpc>
        <a:spcBef>
          <a:spcPct val="0"/>
        </a:spcBef>
        <a:buNone/>
        <a:defRPr sz="3200" b="1" i="0" kern="1200">
          <a:solidFill>
            <a:schemeClr val="bg1"/>
          </a:solidFill>
          <a:latin typeface="Avenir Next" panose="020B0503020202020204" pitchFamily="34" charset="0"/>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1800" b="0" i="0" kern="1200">
          <a:solidFill>
            <a:srgbClr val="00FFFC"/>
          </a:solidFill>
          <a:latin typeface="Avenir Next Medium" panose="020B0503020202020204" pitchFamily="34"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Avenir Next Medium" panose="020B050302020202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Avenir Next Medium" panose="020B0503020202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Avenir Next Medium" panose="020B0503020202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Avenir Next Medium" panose="020B0503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EE4AEC35-3DC9-B591-6896-ACFCB5FDB6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s-PA"/>
          </a:p>
        </p:txBody>
      </p:sp>
      <p:sp>
        <p:nvSpPr>
          <p:cNvPr id="3" name="Marcador de texto 2">
            <a:extLst>
              <a:ext uri="{FF2B5EF4-FFF2-40B4-BE49-F238E27FC236}">
                <a16:creationId xmlns:a16="http://schemas.microsoft.com/office/drawing/2014/main" id="{EAF336A2-8F01-590F-CBE4-6E0F25B733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PA"/>
          </a:p>
        </p:txBody>
      </p:sp>
      <p:sp>
        <p:nvSpPr>
          <p:cNvPr id="4" name="Marcador de fecha 3">
            <a:extLst>
              <a:ext uri="{FF2B5EF4-FFF2-40B4-BE49-F238E27FC236}">
                <a16:creationId xmlns:a16="http://schemas.microsoft.com/office/drawing/2014/main" id="{D32A4235-4739-4C44-06C9-CD8CBD6BE5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5D283D9-78C0-4BBF-9086-EC3FF7A08CC9}" type="datetimeFigureOut">
              <a:rPr lang="es-PA" smtClean="0"/>
              <a:t>02/09/2026</a:t>
            </a:fld>
            <a:endParaRPr lang="es-PA"/>
          </a:p>
        </p:txBody>
      </p:sp>
      <p:sp>
        <p:nvSpPr>
          <p:cNvPr id="5" name="Marcador de pie de página 4">
            <a:extLst>
              <a:ext uri="{FF2B5EF4-FFF2-40B4-BE49-F238E27FC236}">
                <a16:creationId xmlns:a16="http://schemas.microsoft.com/office/drawing/2014/main" id="{145517F2-C460-29FB-EA1C-2A3F871E51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s-PA"/>
          </a:p>
        </p:txBody>
      </p:sp>
      <p:sp>
        <p:nvSpPr>
          <p:cNvPr id="6" name="Marcador de número de diapositiva 5">
            <a:extLst>
              <a:ext uri="{FF2B5EF4-FFF2-40B4-BE49-F238E27FC236}">
                <a16:creationId xmlns:a16="http://schemas.microsoft.com/office/drawing/2014/main" id="{908118E7-9AF9-36CE-E112-AA940DB3A9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647AE41-992F-4409-84FE-C511F02D3477}" type="slidenum">
              <a:rPr lang="es-PA" smtClean="0"/>
              <a:t>‹#›</a:t>
            </a:fld>
            <a:endParaRPr lang="es-PA"/>
          </a:p>
        </p:txBody>
      </p:sp>
    </p:spTree>
    <p:extLst>
      <p:ext uri="{BB962C8B-B14F-4D97-AF65-F5344CB8AC3E}">
        <p14:creationId xmlns:p14="http://schemas.microsoft.com/office/powerpoint/2010/main" val="1256457605"/>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P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8" Type="http://schemas.openxmlformats.org/officeDocument/2006/relationships/image" Target="../media/image12.emf"/><Relationship Id="rId13" Type="http://schemas.openxmlformats.org/officeDocument/2006/relationships/image" Target="../media/image17.png"/><Relationship Id="rId18" Type="http://schemas.openxmlformats.org/officeDocument/2006/relationships/image" Target="../media/image21.png"/><Relationship Id="rId3" Type="http://schemas.openxmlformats.org/officeDocument/2006/relationships/image" Target="../media/image1.png"/><Relationship Id="rId7" Type="http://schemas.openxmlformats.org/officeDocument/2006/relationships/image" Target="../media/image11.svg"/><Relationship Id="rId12" Type="http://schemas.openxmlformats.org/officeDocument/2006/relationships/image" Target="../media/image16.svg"/><Relationship Id="rId17" Type="http://schemas.microsoft.com/office/2007/relationships/hdphoto" Target="../media/hdphoto1.wdp"/><Relationship Id="rId2" Type="http://schemas.openxmlformats.org/officeDocument/2006/relationships/notesSlide" Target="../notesSlides/notesSlide1.xml"/><Relationship Id="rId16" Type="http://schemas.openxmlformats.org/officeDocument/2006/relationships/image" Target="../media/image20.png"/><Relationship Id="rId1" Type="http://schemas.openxmlformats.org/officeDocument/2006/relationships/slideLayout" Target="../slideLayouts/slideLayout13.xml"/><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svg"/><Relationship Id="rId15" Type="http://schemas.openxmlformats.org/officeDocument/2006/relationships/image" Target="../media/image19.svg"/><Relationship Id="rId10" Type="http://schemas.openxmlformats.org/officeDocument/2006/relationships/image" Target="../media/image14.svg"/><Relationship Id="rId19" Type="http://schemas.microsoft.com/office/2007/relationships/hdphoto" Target="../media/hdphoto2.wdp"/><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png"/></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slideLayout" Target="../slideLayouts/slideLayout13.xml"/><Relationship Id="rId7" Type="http://schemas.openxmlformats.org/officeDocument/2006/relationships/image" Target="../media/image10.sv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notesSlide" Target="../notesSlides/notesSlide2.xml"/><Relationship Id="rId9" Type="http://schemas.openxmlformats.org/officeDocument/2006/relationships/image" Target="../media/image2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microsoft.com/office/2007/relationships/media" Target="../media/media3.mp4"/><Relationship Id="rId1" Type="http://schemas.openxmlformats.org/officeDocument/2006/relationships/video" Target="NULL" TargetMode="External"/><Relationship Id="rId5" Type="http://schemas.openxmlformats.org/officeDocument/2006/relationships/image" Target="../media/image1.png"/><Relationship Id="rId4" Type="http://schemas.openxmlformats.org/officeDocument/2006/relationships/image" Target="../media/image25.png"/></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9.xml"/><Relationship Id="rId5" Type="http://schemas.openxmlformats.org/officeDocument/2006/relationships/image" Target="../media/image28.png"/><Relationship Id="rId4" Type="http://schemas.openxmlformats.org/officeDocument/2006/relationships/image" Target="../media/image27.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4.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25.xml"/><Relationship Id="rId6" Type="http://schemas.openxmlformats.org/officeDocument/2006/relationships/image" Target="../media/image34.emf"/><Relationship Id="rId5" Type="http://schemas.openxmlformats.org/officeDocument/2006/relationships/image" Target="../media/image33.jpeg"/><Relationship Id="rId4" Type="http://schemas.openxmlformats.org/officeDocument/2006/relationships/image" Target="../media/image32.emf"/></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35.png"/><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36.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3" Type="http://schemas.openxmlformats.org/officeDocument/2006/relationships/image" Target="../media/image46.png"/><Relationship Id="rId18" Type="http://schemas.openxmlformats.org/officeDocument/2006/relationships/image" Target="../media/image49.png"/><Relationship Id="rId26" Type="http://schemas.openxmlformats.org/officeDocument/2006/relationships/image" Target="../media/image54.png"/><Relationship Id="rId39" Type="http://schemas.openxmlformats.org/officeDocument/2006/relationships/image" Target="../media/image63.png"/><Relationship Id="rId21" Type="http://schemas.openxmlformats.org/officeDocument/2006/relationships/image" Target="../media/image51.png"/><Relationship Id="rId34" Type="http://schemas.microsoft.com/office/2007/relationships/hdphoto" Target="../media/hdphoto10.wdp"/><Relationship Id="rId42" Type="http://schemas.microsoft.com/office/2007/relationships/hdphoto" Target="../media/hdphoto13.wdp"/><Relationship Id="rId47" Type="http://schemas.openxmlformats.org/officeDocument/2006/relationships/image" Target="../media/image67.png"/><Relationship Id="rId50" Type="http://schemas.openxmlformats.org/officeDocument/2006/relationships/image" Target="../media/image70.png"/><Relationship Id="rId7" Type="http://schemas.openxmlformats.org/officeDocument/2006/relationships/image" Target="../media/image40.png"/><Relationship Id="rId2" Type="http://schemas.openxmlformats.org/officeDocument/2006/relationships/notesSlide" Target="../notesSlides/notesSlide10.xml"/><Relationship Id="rId16" Type="http://schemas.openxmlformats.org/officeDocument/2006/relationships/image" Target="../media/image48.png"/><Relationship Id="rId29" Type="http://schemas.microsoft.com/office/2007/relationships/hdphoto" Target="../media/hdphoto8.wdp"/><Relationship Id="rId11" Type="http://schemas.openxmlformats.org/officeDocument/2006/relationships/image" Target="../media/image44.jpeg"/><Relationship Id="rId24" Type="http://schemas.openxmlformats.org/officeDocument/2006/relationships/image" Target="../media/image53.png"/><Relationship Id="rId32" Type="http://schemas.microsoft.com/office/2007/relationships/hdphoto" Target="../media/hdphoto9.wdp"/><Relationship Id="rId37" Type="http://schemas.openxmlformats.org/officeDocument/2006/relationships/image" Target="../media/image62.png"/><Relationship Id="rId40" Type="http://schemas.microsoft.com/office/2007/relationships/hdphoto" Target="../media/hdphoto12.wdp"/><Relationship Id="rId45" Type="http://schemas.openxmlformats.org/officeDocument/2006/relationships/image" Target="../media/image66.png"/><Relationship Id="rId5" Type="http://schemas.openxmlformats.org/officeDocument/2006/relationships/image" Target="../media/image38.tif"/><Relationship Id="rId15" Type="http://schemas.microsoft.com/office/2007/relationships/hdphoto" Target="../media/hdphoto3.wdp"/><Relationship Id="rId23" Type="http://schemas.openxmlformats.org/officeDocument/2006/relationships/image" Target="../media/image52.png"/><Relationship Id="rId28" Type="http://schemas.openxmlformats.org/officeDocument/2006/relationships/image" Target="../media/image56.png"/><Relationship Id="rId36" Type="http://schemas.openxmlformats.org/officeDocument/2006/relationships/image" Target="../media/image61.jpeg"/><Relationship Id="rId49" Type="http://schemas.openxmlformats.org/officeDocument/2006/relationships/image" Target="../media/image69.png"/><Relationship Id="rId10" Type="http://schemas.openxmlformats.org/officeDocument/2006/relationships/image" Target="../media/image43.png"/><Relationship Id="rId19" Type="http://schemas.microsoft.com/office/2007/relationships/hdphoto" Target="../media/hdphoto5.wdp"/><Relationship Id="rId31" Type="http://schemas.openxmlformats.org/officeDocument/2006/relationships/image" Target="../media/image58.png"/><Relationship Id="rId44" Type="http://schemas.microsoft.com/office/2007/relationships/hdphoto" Target="../media/hdphoto14.wdp"/><Relationship Id="rId52" Type="http://schemas.openxmlformats.org/officeDocument/2006/relationships/image" Target="../media/image72.png"/><Relationship Id="rId4" Type="http://schemas.openxmlformats.org/officeDocument/2006/relationships/image" Target="../media/image1.png"/><Relationship Id="rId9" Type="http://schemas.openxmlformats.org/officeDocument/2006/relationships/image" Target="../media/image42.png"/><Relationship Id="rId14" Type="http://schemas.openxmlformats.org/officeDocument/2006/relationships/image" Target="../media/image47.png"/><Relationship Id="rId22" Type="http://schemas.microsoft.com/office/2007/relationships/hdphoto" Target="../media/hdphoto6.wdp"/><Relationship Id="rId27" Type="http://schemas.openxmlformats.org/officeDocument/2006/relationships/image" Target="../media/image55.png"/><Relationship Id="rId30" Type="http://schemas.openxmlformats.org/officeDocument/2006/relationships/image" Target="../media/image57.png"/><Relationship Id="rId35" Type="http://schemas.openxmlformats.org/officeDocument/2006/relationships/image" Target="../media/image60.jpeg"/><Relationship Id="rId43" Type="http://schemas.openxmlformats.org/officeDocument/2006/relationships/image" Target="../media/image65.png"/><Relationship Id="rId48" Type="http://schemas.openxmlformats.org/officeDocument/2006/relationships/image" Target="../media/image68.png"/><Relationship Id="rId8" Type="http://schemas.openxmlformats.org/officeDocument/2006/relationships/image" Target="../media/image41.jpeg"/><Relationship Id="rId51" Type="http://schemas.openxmlformats.org/officeDocument/2006/relationships/image" Target="../media/image71.png"/><Relationship Id="rId3" Type="http://schemas.openxmlformats.org/officeDocument/2006/relationships/image" Target="../media/image37.jpeg"/><Relationship Id="rId12" Type="http://schemas.openxmlformats.org/officeDocument/2006/relationships/image" Target="../media/image45.png"/><Relationship Id="rId17" Type="http://schemas.microsoft.com/office/2007/relationships/hdphoto" Target="../media/hdphoto4.wdp"/><Relationship Id="rId25" Type="http://schemas.microsoft.com/office/2007/relationships/hdphoto" Target="../media/hdphoto7.wdp"/><Relationship Id="rId33" Type="http://schemas.openxmlformats.org/officeDocument/2006/relationships/image" Target="../media/image59.png"/><Relationship Id="rId38" Type="http://schemas.microsoft.com/office/2007/relationships/hdphoto" Target="../media/hdphoto11.wdp"/><Relationship Id="rId46" Type="http://schemas.microsoft.com/office/2007/relationships/hdphoto" Target="../media/hdphoto15.wdp"/><Relationship Id="rId20" Type="http://schemas.openxmlformats.org/officeDocument/2006/relationships/image" Target="../media/image50.png"/><Relationship Id="rId41" Type="http://schemas.openxmlformats.org/officeDocument/2006/relationships/image" Target="../media/image64.png"/><Relationship Id="rId1" Type="http://schemas.openxmlformats.org/officeDocument/2006/relationships/slideLayout" Target="../slideLayouts/slideLayout27.xml"/><Relationship Id="rId6" Type="http://schemas.openxmlformats.org/officeDocument/2006/relationships/image" Target="../media/image39.png"/></Relationships>
</file>

<file path=ppt/slides/_rels/slide13.xml.rels><?xml version="1.0" encoding="UTF-8" standalone="yes"?>
<Relationships xmlns="http://schemas.openxmlformats.org/package/2006/relationships"><Relationship Id="rId8" Type="http://schemas.openxmlformats.org/officeDocument/2006/relationships/image" Target="../media/image78.svg"/><Relationship Id="rId13" Type="http://schemas.openxmlformats.org/officeDocument/2006/relationships/image" Target="../media/image83.png"/><Relationship Id="rId3" Type="http://schemas.openxmlformats.org/officeDocument/2006/relationships/image" Target="../media/image73.png"/><Relationship Id="rId7" Type="http://schemas.openxmlformats.org/officeDocument/2006/relationships/image" Target="../media/image77.png"/><Relationship Id="rId12" Type="http://schemas.openxmlformats.org/officeDocument/2006/relationships/image" Target="../media/image82.svg"/><Relationship Id="rId2" Type="http://schemas.openxmlformats.org/officeDocument/2006/relationships/notesSlide" Target="../notesSlides/notesSlide11.xml"/><Relationship Id="rId1" Type="http://schemas.openxmlformats.org/officeDocument/2006/relationships/slideLayout" Target="../slideLayouts/slideLayout19.xml"/><Relationship Id="rId6" Type="http://schemas.openxmlformats.org/officeDocument/2006/relationships/image" Target="../media/image76.svg"/><Relationship Id="rId11" Type="http://schemas.openxmlformats.org/officeDocument/2006/relationships/image" Target="../media/image81.png"/><Relationship Id="rId5" Type="http://schemas.openxmlformats.org/officeDocument/2006/relationships/image" Target="../media/image75.png"/><Relationship Id="rId10" Type="http://schemas.openxmlformats.org/officeDocument/2006/relationships/image" Target="../media/image80.svg"/><Relationship Id="rId4" Type="http://schemas.openxmlformats.org/officeDocument/2006/relationships/image" Target="../media/image74.svg"/><Relationship Id="rId9" Type="http://schemas.openxmlformats.org/officeDocument/2006/relationships/image" Target="../media/image79.png"/><Relationship Id="rId14" Type="http://schemas.openxmlformats.org/officeDocument/2006/relationships/image" Target="../media/image84.sv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5.emf"/><Relationship Id="rId1" Type="http://schemas.openxmlformats.org/officeDocument/2006/relationships/slideLayout" Target="../slideLayouts/slideLayout12.xml"/><Relationship Id="rId4" Type="http://schemas.openxmlformats.org/officeDocument/2006/relationships/image" Target="../media/image8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n 12">
            <a:extLst>
              <a:ext uri="{FF2B5EF4-FFF2-40B4-BE49-F238E27FC236}">
                <a16:creationId xmlns:a16="http://schemas.microsoft.com/office/drawing/2014/main" id="{1CCDA273-4AC1-5E7B-4F1B-09BCD745418D}"/>
              </a:ext>
            </a:extLst>
          </p:cNvPr>
          <p:cNvPicPr>
            <a:picLocks noChangeAspect="1"/>
          </p:cNvPicPr>
          <p:nvPr/>
        </p:nvPicPr>
        <p:blipFill>
          <a:blip r:embed="rId2"/>
          <a:srcRect/>
          <a:stretch/>
        </p:blipFill>
        <p:spPr>
          <a:xfrm>
            <a:off x="0" y="0"/>
            <a:ext cx="12192000" cy="6858000"/>
          </a:xfrm>
          <a:prstGeom prst="rect">
            <a:avLst/>
          </a:prstGeom>
        </p:spPr>
      </p:pic>
      <p:sp>
        <p:nvSpPr>
          <p:cNvPr id="14" name="Title 1">
            <a:extLst>
              <a:ext uri="{FF2B5EF4-FFF2-40B4-BE49-F238E27FC236}">
                <a16:creationId xmlns:a16="http://schemas.microsoft.com/office/drawing/2014/main" id="{DB2B51FB-0D8E-63D9-53CB-454ACDA6686A}"/>
              </a:ext>
            </a:extLst>
          </p:cNvPr>
          <p:cNvSpPr txBox="1">
            <a:spLocks/>
          </p:cNvSpPr>
          <p:nvPr/>
        </p:nvSpPr>
        <p:spPr>
          <a:xfrm>
            <a:off x="5603631" y="2391947"/>
            <a:ext cx="4043300" cy="84308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i="0" kern="1200">
                <a:solidFill>
                  <a:schemeClr val="bg1"/>
                </a:solidFill>
                <a:latin typeface="Avenir Next" panose="020B0503020202020204" pitchFamily="34" charset="0"/>
                <a:ea typeface="+mj-ea"/>
                <a:cs typeface="+mj-cs"/>
              </a:defRPr>
            </a:lvl1pPr>
          </a:lstStyle>
          <a:p>
            <a:r>
              <a:rPr lang="en-US" sz="4800">
                <a:solidFill>
                  <a:srgbClr val="C00000"/>
                </a:solidFill>
                <a:latin typeface="Avenir Next"/>
              </a:rPr>
              <a:t>Tu </a:t>
            </a:r>
            <a:r>
              <a:rPr lang="en-US" sz="4800" err="1">
                <a:solidFill>
                  <a:srgbClr val="C00000"/>
                </a:solidFill>
                <a:latin typeface="Avenir Next"/>
              </a:rPr>
              <a:t>conexión</a:t>
            </a:r>
            <a:endParaRPr lang="en-US" sz="4800" b="0">
              <a:solidFill>
                <a:srgbClr val="C00000"/>
              </a:solidFill>
            </a:endParaRPr>
          </a:p>
        </p:txBody>
      </p:sp>
      <p:sp>
        <p:nvSpPr>
          <p:cNvPr id="15" name="Title 1">
            <a:extLst>
              <a:ext uri="{FF2B5EF4-FFF2-40B4-BE49-F238E27FC236}">
                <a16:creationId xmlns:a16="http://schemas.microsoft.com/office/drawing/2014/main" id="{2033CA17-B441-D3B0-C332-480804A2FF1C}"/>
              </a:ext>
            </a:extLst>
          </p:cNvPr>
          <p:cNvSpPr txBox="1">
            <a:spLocks/>
          </p:cNvSpPr>
          <p:nvPr/>
        </p:nvSpPr>
        <p:spPr>
          <a:xfrm>
            <a:off x="5603631" y="3043110"/>
            <a:ext cx="5705846" cy="843089"/>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3200" b="1" i="0" kern="1200">
                <a:solidFill>
                  <a:schemeClr val="bg1"/>
                </a:solidFill>
                <a:latin typeface="Avenir Next" panose="020B0503020202020204" pitchFamily="34" charset="0"/>
                <a:ea typeface="+mj-ea"/>
                <a:cs typeface="+mj-cs"/>
              </a:defRPr>
            </a:lvl1pPr>
          </a:lstStyle>
          <a:p>
            <a:r>
              <a:rPr lang="en-US" sz="2800" b="0" err="1">
                <a:solidFill>
                  <a:srgbClr val="002E6F"/>
                </a:solidFill>
                <a:latin typeface="Avenir Next Medium" panose="020B0503020202020204" pitchFamily="34" charset="0"/>
              </a:rPr>
              <a:t>en</a:t>
            </a:r>
            <a:r>
              <a:rPr lang="en-US" sz="2800" b="0">
                <a:solidFill>
                  <a:srgbClr val="002E6F"/>
                </a:solidFill>
                <a:latin typeface="Avenir Next Medium" panose="020B0503020202020204" pitchFamily="34" charset="0"/>
              </a:rPr>
              <a:t> </a:t>
            </a:r>
            <a:r>
              <a:rPr lang="en-US" sz="2800" b="0" err="1">
                <a:solidFill>
                  <a:srgbClr val="002E6F"/>
                </a:solidFill>
                <a:latin typeface="Avenir Next Medium" panose="020B0503020202020204" pitchFamily="34" charset="0"/>
              </a:rPr>
              <a:t>el</a:t>
            </a:r>
            <a:r>
              <a:rPr lang="en-US" sz="2800" b="0">
                <a:solidFill>
                  <a:srgbClr val="002E6F"/>
                </a:solidFill>
                <a:latin typeface="Avenir Next Medium" panose="020B0503020202020204" pitchFamily="34" charset="0"/>
              </a:rPr>
              <a:t> </a:t>
            </a:r>
            <a:r>
              <a:rPr lang="en-US" sz="4800">
                <a:solidFill>
                  <a:srgbClr val="002E6F"/>
                </a:solidFill>
              </a:rPr>
              <a:t>PAÍS </a:t>
            </a:r>
            <a:r>
              <a:rPr lang="en-US" sz="2800" b="0">
                <a:solidFill>
                  <a:srgbClr val="002E6F"/>
                </a:solidFill>
                <a:latin typeface="Avenir Next Medium" panose="020B0503020202020204" pitchFamily="34" charset="0"/>
              </a:rPr>
              <a:t>de las </a:t>
            </a:r>
            <a:r>
              <a:rPr lang="en-US" sz="4700">
                <a:solidFill>
                  <a:srgbClr val="002E6F"/>
                </a:solidFill>
              </a:rPr>
              <a:t>CONEXIONES</a:t>
            </a:r>
          </a:p>
        </p:txBody>
      </p:sp>
      <p:pic>
        <p:nvPicPr>
          <p:cNvPr id="16" name="Imagen 15">
            <a:extLst>
              <a:ext uri="{FF2B5EF4-FFF2-40B4-BE49-F238E27FC236}">
                <a16:creationId xmlns:a16="http://schemas.microsoft.com/office/drawing/2014/main" id="{5D56C0C1-460A-7BE5-D8EC-A0B374A46D6B}"/>
              </a:ext>
            </a:extLst>
          </p:cNvPr>
          <p:cNvPicPr>
            <a:picLocks noChangeAspect="1"/>
          </p:cNvPicPr>
          <p:nvPr/>
        </p:nvPicPr>
        <p:blipFill>
          <a:blip r:embed="rId3"/>
          <a:stretch>
            <a:fillRect/>
          </a:stretch>
        </p:blipFill>
        <p:spPr>
          <a:xfrm>
            <a:off x="5742506" y="1822179"/>
            <a:ext cx="3765550" cy="596900"/>
          </a:xfrm>
          <a:prstGeom prst="rect">
            <a:avLst/>
          </a:prstGeom>
        </p:spPr>
      </p:pic>
    </p:spTree>
    <p:extLst>
      <p:ext uri="{BB962C8B-B14F-4D97-AF65-F5344CB8AC3E}">
        <p14:creationId xmlns:p14="http://schemas.microsoft.com/office/powerpoint/2010/main" val="2897452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5F7A459-DB28-BA24-15C1-A4AD388833BC}"/>
              </a:ext>
            </a:extLst>
          </p:cNvPr>
          <p:cNvSpPr/>
          <p:nvPr/>
        </p:nvSpPr>
        <p:spPr>
          <a:xfrm>
            <a:off x="-33866" y="-119904"/>
            <a:ext cx="12278264" cy="6994838"/>
          </a:xfrm>
          <a:prstGeom prst="rect">
            <a:avLst/>
          </a:prstGeom>
          <a:gradFill>
            <a:gsLst>
              <a:gs pos="100000">
                <a:srgbClr val="002060"/>
              </a:gs>
              <a:gs pos="0">
                <a:srgbClr val="0070C0"/>
              </a:gs>
            </a:gsLst>
            <a:path path="circle">
              <a:fillToRect l="100000" t="100000"/>
            </a:path>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A"/>
          </a:p>
        </p:txBody>
      </p:sp>
      <p:pic>
        <p:nvPicPr>
          <p:cNvPr id="5" name="Imagen 7">
            <a:extLst>
              <a:ext uri="{FF2B5EF4-FFF2-40B4-BE49-F238E27FC236}">
                <a16:creationId xmlns:a16="http://schemas.microsoft.com/office/drawing/2014/main" id="{F3B06689-E193-948F-E3B3-787DA241267F}"/>
              </a:ext>
            </a:extLst>
          </p:cNvPr>
          <p:cNvPicPr>
            <a:picLocks noChangeAspect="1"/>
          </p:cNvPicPr>
          <p:nvPr/>
        </p:nvPicPr>
        <p:blipFill>
          <a:blip r:embed="rId3"/>
          <a:srcRect r="49118"/>
          <a:stretch/>
        </p:blipFill>
        <p:spPr>
          <a:xfrm>
            <a:off x="9405194" y="0"/>
            <a:ext cx="2786806" cy="6858000"/>
          </a:xfrm>
          <a:prstGeom prst="rect">
            <a:avLst/>
          </a:prstGeom>
        </p:spPr>
      </p:pic>
      <p:pic>
        <p:nvPicPr>
          <p:cNvPr id="22" name="Gráfico 7" descr="Mujer trabajadora de la construcción con relleno sólido">
            <a:extLst>
              <a:ext uri="{FF2B5EF4-FFF2-40B4-BE49-F238E27FC236}">
                <a16:creationId xmlns:a16="http://schemas.microsoft.com/office/drawing/2014/main" id="{14B37F65-77DE-00F6-A2D6-50000A7F9CF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77400" y="4677343"/>
            <a:ext cx="1355780" cy="1355780"/>
          </a:xfrm>
          <a:prstGeom prst="rect">
            <a:avLst/>
          </a:prstGeom>
        </p:spPr>
      </p:pic>
      <p:pic>
        <p:nvPicPr>
          <p:cNvPr id="23" name="Gráfico 8" descr="Grupo con relleno sólido">
            <a:extLst>
              <a:ext uri="{FF2B5EF4-FFF2-40B4-BE49-F238E27FC236}">
                <a16:creationId xmlns:a16="http://schemas.microsoft.com/office/drawing/2014/main" id="{B0A67CEF-CDF9-3A4E-C423-6C7C54B7091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414514" y="1859250"/>
            <a:ext cx="1488737" cy="1488737"/>
          </a:xfrm>
          <a:prstGeom prst="rect">
            <a:avLst/>
          </a:prstGeom>
        </p:spPr>
      </p:pic>
      <p:pic>
        <p:nvPicPr>
          <p:cNvPr id="24" name="Gráfico 9" descr="Tendencia al alza con relleno sólido">
            <a:extLst>
              <a:ext uri="{FF2B5EF4-FFF2-40B4-BE49-F238E27FC236}">
                <a16:creationId xmlns:a16="http://schemas.microsoft.com/office/drawing/2014/main" id="{D4A88EB1-DF7C-92A7-3912-1FB64460CF1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644889" y="1893217"/>
            <a:ext cx="1420802" cy="1420802"/>
          </a:xfrm>
          <a:prstGeom prst="rect">
            <a:avLst/>
          </a:prstGeom>
        </p:spPr>
      </p:pic>
      <p:grpSp>
        <p:nvGrpSpPr>
          <p:cNvPr id="82" name="Group 81">
            <a:extLst>
              <a:ext uri="{FF2B5EF4-FFF2-40B4-BE49-F238E27FC236}">
                <a16:creationId xmlns:a16="http://schemas.microsoft.com/office/drawing/2014/main" id="{6FFA29F9-8699-9408-C054-D13F81C1C6B6}"/>
              </a:ext>
            </a:extLst>
          </p:cNvPr>
          <p:cNvGrpSpPr>
            <a:grpSpLocks noGrp="1" noUngrp="1" noRot="1" noMove="1" noResize="1"/>
          </p:cNvGrpSpPr>
          <p:nvPr/>
        </p:nvGrpSpPr>
        <p:grpSpPr>
          <a:xfrm>
            <a:off x="-1876992" y="-1088063"/>
            <a:ext cx="9034125" cy="9034125"/>
            <a:chOff x="-3028251" y="-1098723"/>
            <a:chExt cx="9514283" cy="9514283"/>
          </a:xfrm>
        </p:grpSpPr>
        <p:pic>
          <p:nvPicPr>
            <p:cNvPr id="79" name="Picture 78">
              <a:extLst>
                <a:ext uri="{FF2B5EF4-FFF2-40B4-BE49-F238E27FC236}">
                  <a16:creationId xmlns:a16="http://schemas.microsoft.com/office/drawing/2014/main" id="{6312ED73-3A96-9742-5FF2-639C645EB6DF}"/>
                </a:ext>
              </a:extLst>
            </p:cNvPr>
            <p:cNvPicPr>
              <a:picLocks noGrp="1" noRot="1" noChangeAspect="1" noMove="1" noResize="1" noEditPoints="1" noAdjustHandles="1" noChangeArrowheads="1" noChangeShapeType="1" noCrop="1"/>
            </p:cNvPicPr>
            <p:nvPr/>
          </p:nvPicPr>
          <p:blipFill>
            <a:blip r:embed="rId8">
              <a:duotone>
                <a:prstClr val="black"/>
                <a:schemeClr val="accent4">
                  <a:tint val="45000"/>
                  <a:satMod val="400000"/>
                </a:schemeClr>
              </a:duotone>
              <a:alphaModFix amt="40000"/>
            </a:blip>
            <a:stretch>
              <a:fillRect/>
            </a:stretch>
          </p:blipFill>
          <p:spPr>
            <a:xfrm>
              <a:off x="-3028251" y="-1098723"/>
              <a:ext cx="9514283" cy="9514283"/>
            </a:xfrm>
            <a:prstGeom prst="rect">
              <a:avLst/>
            </a:prstGeom>
          </p:spPr>
        </p:pic>
        <p:pic>
          <p:nvPicPr>
            <p:cNvPr id="80" name="Picture 79">
              <a:extLst>
                <a:ext uri="{FF2B5EF4-FFF2-40B4-BE49-F238E27FC236}">
                  <a16:creationId xmlns:a16="http://schemas.microsoft.com/office/drawing/2014/main" id="{79283B31-728D-471D-4D8F-AA1272876A75}"/>
                </a:ext>
              </a:extLst>
            </p:cNvPr>
            <p:cNvPicPr>
              <a:picLocks noGrp="1" noRot="1" noChangeAspect="1" noMove="1" noResize="1" noEditPoints="1" noAdjustHandles="1" noChangeArrowheads="1" noChangeShapeType="1" noCrop="1"/>
            </p:cNvPicPr>
            <p:nvPr/>
          </p:nvPicPr>
          <p:blipFill>
            <a:blip r:embed="rId8">
              <a:duotone>
                <a:prstClr val="black"/>
                <a:schemeClr val="accent4">
                  <a:tint val="45000"/>
                  <a:satMod val="400000"/>
                </a:schemeClr>
              </a:duotone>
              <a:alphaModFix amt="40000"/>
            </a:blip>
            <a:stretch>
              <a:fillRect/>
            </a:stretch>
          </p:blipFill>
          <p:spPr>
            <a:xfrm>
              <a:off x="-2699066" y="-578224"/>
              <a:ext cx="8664600" cy="8664600"/>
            </a:xfrm>
            <a:prstGeom prst="rect">
              <a:avLst/>
            </a:prstGeom>
          </p:spPr>
        </p:pic>
        <p:pic>
          <p:nvPicPr>
            <p:cNvPr id="81" name="Picture 80">
              <a:extLst>
                <a:ext uri="{FF2B5EF4-FFF2-40B4-BE49-F238E27FC236}">
                  <a16:creationId xmlns:a16="http://schemas.microsoft.com/office/drawing/2014/main" id="{3FB087A6-DD92-AC9E-3715-131CCB916865}"/>
                </a:ext>
              </a:extLst>
            </p:cNvPr>
            <p:cNvPicPr>
              <a:picLocks noGrp="1" noRot="1" noChangeAspect="1" noMove="1" noResize="1" noEditPoints="1" noAdjustHandles="1" noChangeArrowheads="1" noChangeShapeType="1" noCrop="1"/>
            </p:cNvPicPr>
            <p:nvPr/>
          </p:nvPicPr>
          <p:blipFill>
            <a:blip r:embed="rId8">
              <a:duotone>
                <a:prstClr val="black"/>
                <a:schemeClr val="accent4">
                  <a:tint val="45000"/>
                  <a:satMod val="400000"/>
                </a:schemeClr>
              </a:duotone>
              <a:alphaModFix amt="40000"/>
            </a:blip>
            <a:stretch>
              <a:fillRect/>
            </a:stretch>
          </p:blipFill>
          <p:spPr>
            <a:xfrm>
              <a:off x="-1821243" y="108285"/>
              <a:ext cx="7100267" cy="7100267"/>
            </a:xfrm>
            <a:prstGeom prst="rect">
              <a:avLst/>
            </a:prstGeom>
          </p:spPr>
        </p:pic>
      </p:grpSp>
      <p:grpSp>
        <p:nvGrpSpPr>
          <p:cNvPr id="89" name="Group 88">
            <a:extLst>
              <a:ext uri="{FF2B5EF4-FFF2-40B4-BE49-F238E27FC236}">
                <a16:creationId xmlns:a16="http://schemas.microsoft.com/office/drawing/2014/main" id="{049A1002-5262-7C15-E9E8-376C06863491}"/>
              </a:ext>
            </a:extLst>
          </p:cNvPr>
          <p:cNvGrpSpPr/>
          <p:nvPr/>
        </p:nvGrpSpPr>
        <p:grpSpPr>
          <a:xfrm>
            <a:off x="5929891" y="425949"/>
            <a:ext cx="4671205" cy="6050334"/>
            <a:chOff x="5423771" y="425949"/>
            <a:chExt cx="4671205" cy="6050334"/>
          </a:xfrm>
        </p:grpSpPr>
        <p:grpSp>
          <p:nvGrpSpPr>
            <p:cNvPr id="65" name="Group 64">
              <a:extLst>
                <a:ext uri="{FF2B5EF4-FFF2-40B4-BE49-F238E27FC236}">
                  <a16:creationId xmlns:a16="http://schemas.microsoft.com/office/drawing/2014/main" id="{D48B9563-1FAC-3615-1DD0-E068EF3887D5}"/>
                </a:ext>
              </a:extLst>
            </p:cNvPr>
            <p:cNvGrpSpPr/>
            <p:nvPr/>
          </p:nvGrpSpPr>
          <p:grpSpPr>
            <a:xfrm>
              <a:off x="5423771" y="425949"/>
              <a:ext cx="3185237" cy="907962"/>
              <a:chOff x="6875611" y="425949"/>
              <a:chExt cx="3185237" cy="907962"/>
            </a:xfrm>
          </p:grpSpPr>
          <p:pic>
            <p:nvPicPr>
              <p:cNvPr id="37" name="Gráfico 8" descr="Grupo con relleno sólido">
                <a:extLst>
                  <a:ext uri="{FF2B5EF4-FFF2-40B4-BE49-F238E27FC236}">
                    <a16:creationId xmlns:a16="http://schemas.microsoft.com/office/drawing/2014/main" id="{0956BA6C-94A6-9AF7-6A9A-92F076F2F03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875611" y="425949"/>
                <a:ext cx="907962" cy="907962"/>
              </a:xfrm>
              <a:prstGeom prst="rect">
                <a:avLst/>
              </a:prstGeom>
            </p:spPr>
          </p:pic>
          <p:sp>
            <p:nvSpPr>
              <p:cNvPr id="41" name="CuadroTexto 1">
                <a:extLst>
                  <a:ext uri="{FF2B5EF4-FFF2-40B4-BE49-F238E27FC236}">
                    <a16:creationId xmlns:a16="http://schemas.microsoft.com/office/drawing/2014/main" id="{187F39C1-3B0A-B8A2-09AB-53C7E865D11D}"/>
                  </a:ext>
                </a:extLst>
              </p:cNvPr>
              <p:cNvSpPr txBox="1"/>
              <p:nvPr/>
            </p:nvSpPr>
            <p:spPr>
              <a:xfrm>
                <a:off x="7948500" y="551635"/>
                <a:ext cx="2112348"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defTabSz="2438338" rtl="0" eaLnBrk="1" fontAlgn="auto" latinLnBrk="0" hangingPunct="0">
                  <a:lnSpc>
                    <a:spcPct val="100000"/>
                  </a:lnSpc>
                  <a:spcBef>
                    <a:spcPts val="0"/>
                  </a:spcBef>
                  <a:spcAft>
                    <a:spcPts val="0"/>
                  </a:spcAft>
                  <a:buClrTx/>
                  <a:buSzTx/>
                  <a:buFontTx/>
                  <a:buNone/>
                  <a:tabLst/>
                  <a:defRPr/>
                </a:pPr>
                <a:r>
                  <a:rPr kumimoji="0" lang="en-US" b="1" i="0" u="none" strike="noStrike" kern="0" cap="none" spc="0" normalizeH="0" baseline="0" noProof="0">
                    <a:ln>
                      <a:noFill/>
                    </a:ln>
                    <a:solidFill>
                      <a:srgbClr val="00F6FF"/>
                    </a:solidFill>
                    <a:effectLst/>
                    <a:uLnTx/>
                    <a:uFillTx/>
                    <a:latin typeface="Calibri" panose="020F0502020204030204" pitchFamily="34" charset="0"/>
                    <a:cs typeface="Calibri" panose="020F0502020204030204" pitchFamily="34" charset="0"/>
                    <a:sym typeface="Helvetica Neue"/>
                  </a:rPr>
                  <a:t>4.2 mill</a:t>
                </a:r>
                <a:r>
                  <a:rPr lang="en-US" b="1">
                    <a:solidFill>
                      <a:srgbClr val="00F6FF"/>
                    </a:solidFill>
                    <a:latin typeface="Calibri" panose="020F0502020204030204" pitchFamily="34" charset="0"/>
                    <a:cs typeface="Calibri" panose="020F0502020204030204" pitchFamily="34" charset="0"/>
                  </a:rPr>
                  <a:t>ones</a:t>
                </a:r>
                <a:endParaRPr kumimoji="0" lang="en-US" b="1" i="0" u="none" strike="noStrike" kern="0" cap="none" spc="0" normalizeH="0" baseline="0" noProof="0">
                  <a:ln>
                    <a:noFill/>
                  </a:ln>
                  <a:solidFill>
                    <a:srgbClr val="00F6FF"/>
                  </a:solidFill>
                  <a:effectLst/>
                  <a:uLnTx/>
                  <a:uFillTx/>
                  <a:latin typeface="Calibri" panose="020F0502020204030204" pitchFamily="34" charset="0"/>
                  <a:cs typeface="Calibri" panose="020F0502020204030204" pitchFamily="34" charset="0"/>
                  <a:sym typeface="Helvetica Neue"/>
                </a:endParaRPr>
              </a:p>
              <a:p>
                <a:pPr marL="0" marR="0" lvl="0" indent="0" defTabSz="2438338" rtl="0" eaLnBrk="1" fontAlgn="auto" latinLnBrk="0" hangingPunct="0">
                  <a:lnSpc>
                    <a:spcPct val="100000"/>
                  </a:lnSpc>
                  <a:spcBef>
                    <a:spcPts val="0"/>
                  </a:spcBef>
                  <a:spcAft>
                    <a:spcPts val="0"/>
                  </a:spcAft>
                  <a:buClrTx/>
                  <a:buSzTx/>
                  <a:buFontTx/>
                  <a:buNone/>
                  <a:tabLst/>
                  <a:defRPr/>
                </a:pPr>
                <a:r>
                  <a:rPr kumimoji="0" lang="es-PA" b="0" i="0"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sym typeface="Helvetica Neue"/>
                  </a:rPr>
                  <a:t>Población 2023</a:t>
                </a:r>
              </a:p>
            </p:txBody>
          </p:sp>
        </p:grpSp>
        <p:grpSp>
          <p:nvGrpSpPr>
            <p:cNvPr id="66" name="Group 65">
              <a:extLst>
                <a:ext uri="{FF2B5EF4-FFF2-40B4-BE49-F238E27FC236}">
                  <a16:creationId xmlns:a16="http://schemas.microsoft.com/office/drawing/2014/main" id="{16306C1E-F1CF-F7BD-0BCA-70A6B46C7B19}"/>
                </a:ext>
              </a:extLst>
            </p:cNvPr>
            <p:cNvGrpSpPr/>
            <p:nvPr/>
          </p:nvGrpSpPr>
          <p:grpSpPr>
            <a:xfrm>
              <a:off x="6070800" y="1398889"/>
              <a:ext cx="3963454" cy="866529"/>
              <a:chOff x="6855486" y="1328511"/>
              <a:chExt cx="3963454" cy="866529"/>
            </a:xfrm>
          </p:grpSpPr>
          <p:pic>
            <p:nvPicPr>
              <p:cNvPr id="38" name="Gráfico 9" descr="Tendencia al alza con relleno sólido">
                <a:extLst>
                  <a:ext uri="{FF2B5EF4-FFF2-40B4-BE49-F238E27FC236}">
                    <a16:creationId xmlns:a16="http://schemas.microsoft.com/office/drawing/2014/main" id="{8BF24357-DFCD-8CFB-C90C-E4EC4ACE12D3}"/>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6855486" y="1328511"/>
                <a:ext cx="866529" cy="866529"/>
              </a:xfrm>
              <a:prstGeom prst="rect">
                <a:avLst/>
              </a:prstGeom>
            </p:spPr>
          </p:pic>
          <p:sp>
            <p:nvSpPr>
              <p:cNvPr id="42" name="CuadroTexto 19">
                <a:extLst>
                  <a:ext uri="{FF2B5EF4-FFF2-40B4-BE49-F238E27FC236}">
                    <a16:creationId xmlns:a16="http://schemas.microsoft.com/office/drawing/2014/main" id="{FBC05126-E449-1B83-5302-21CD31BFBD31}"/>
                  </a:ext>
                </a:extLst>
              </p:cNvPr>
              <p:cNvSpPr txBox="1"/>
              <p:nvPr/>
            </p:nvSpPr>
            <p:spPr>
              <a:xfrm>
                <a:off x="7948500" y="1519938"/>
                <a:ext cx="2870440"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defTabSz="2438338" rtl="0" eaLnBrk="1" fontAlgn="auto" latinLnBrk="0" hangingPunct="0">
                  <a:lnSpc>
                    <a:spcPct val="100000"/>
                  </a:lnSpc>
                  <a:spcBef>
                    <a:spcPts val="0"/>
                  </a:spcBef>
                  <a:spcAft>
                    <a:spcPts val="0"/>
                  </a:spcAft>
                  <a:buClrTx/>
                  <a:buSzTx/>
                  <a:buFontTx/>
                  <a:buNone/>
                  <a:tabLst/>
                  <a:defRPr/>
                </a:pPr>
                <a:r>
                  <a:rPr lang="en-US" b="1" kern="0" dirty="0">
                    <a:solidFill>
                      <a:srgbClr val="00F6FF"/>
                    </a:solidFill>
                    <a:latin typeface="Calibri" panose="020F0502020204030204" pitchFamily="34" charset="0"/>
                    <a:cs typeface="Calibri" panose="020F0502020204030204" pitchFamily="34" charset="0"/>
                    <a:sym typeface="Helvetica Neue"/>
                  </a:rPr>
                  <a:t>5.2</a:t>
                </a:r>
                <a:r>
                  <a:rPr kumimoji="0" lang="en-US" b="1" i="0" u="none" strike="noStrike" kern="0" cap="none" spc="0" normalizeH="0" baseline="0" noProof="0" dirty="0">
                    <a:ln>
                      <a:noFill/>
                    </a:ln>
                    <a:solidFill>
                      <a:srgbClr val="00F6FF"/>
                    </a:solidFill>
                    <a:effectLst/>
                    <a:uLnTx/>
                    <a:uFillTx/>
                    <a:latin typeface="Calibri" panose="020F0502020204030204" pitchFamily="34" charset="0"/>
                    <a:cs typeface="Calibri" panose="020F0502020204030204" pitchFamily="34" charset="0"/>
                    <a:sym typeface="Helvetica Neue"/>
                  </a:rPr>
                  <a:t>%</a:t>
                </a:r>
                <a:r>
                  <a:rPr kumimoji="0" lang="en-US" b="1"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Helvetica Neue"/>
                  </a:rPr>
                  <a:t> </a:t>
                </a:r>
                <a:r>
                  <a:rPr kumimoji="0" lang="es-PA"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Helvetica Neue"/>
                  </a:rPr>
                  <a:t>Crecimiento PIB</a:t>
                </a:r>
              </a:p>
              <a:p>
                <a:pPr marL="0" marR="0" lvl="0" indent="0" defTabSz="2438338" rtl="0" eaLnBrk="1" fontAlgn="auto" latinLnBrk="0" hangingPunct="0">
                  <a:lnSpc>
                    <a:spcPct val="100000"/>
                  </a:lnSpc>
                  <a:spcBef>
                    <a:spcPts val="0"/>
                  </a:spcBef>
                  <a:spcAft>
                    <a:spcPts val="0"/>
                  </a:spcAft>
                  <a:buClrTx/>
                  <a:buSzTx/>
                  <a:buFontTx/>
                  <a:buNone/>
                  <a:tabLst/>
                  <a:defRPr/>
                </a:pPr>
                <a:r>
                  <a:rPr kumimoji="0" lang="en-US" b="0" i="1"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Helvetica Neue"/>
                  </a:rPr>
                  <a:t>Primer trimestre de 2025</a:t>
                </a:r>
                <a:endParaRPr kumimoji="0" lang="es-PA" b="0" i="1"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Helvetica Neue"/>
                </a:endParaRPr>
              </a:p>
            </p:txBody>
          </p:sp>
        </p:grpSp>
        <p:grpSp>
          <p:nvGrpSpPr>
            <p:cNvPr id="67" name="Group 66">
              <a:extLst>
                <a:ext uri="{FF2B5EF4-FFF2-40B4-BE49-F238E27FC236}">
                  <a16:creationId xmlns:a16="http://schemas.microsoft.com/office/drawing/2014/main" id="{4D2714E1-B219-52B9-58D3-910CC4D9C914}"/>
                </a:ext>
              </a:extLst>
            </p:cNvPr>
            <p:cNvGrpSpPr/>
            <p:nvPr/>
          </p:nvGrpSpPr>
          <p:grpSpPr>
            <a:xfrm>
              <a:off x="6247547" y="2572978"/>
              <a:ext cx="3847429" cy="775959"/>
              <a:chOff x="6901441" y="2640296"/>
              <a:chExt cx="3847429" cy="775959"/>
            </a:xfrm>
          </p:grpSpPr>
          <p:pic>
            <p:nvPicPr>
              <p:cNvPr id="39" name="Picture 4" descr="Germany - NCEE">
                <a:extLst>
                  <a:ext uri="{FF2B5EF4-FFF2-40B4-BE49-F238E27FC236}">
                    <a16:creationId xmlns:a16="http://schemas.microsoft.com/office/drawing/2014/main" id="{BD6DF69B-A033-40C1-B8C5-C833CEF51164}"/>
                  </a:ext>
                </a:extLst>
              </p:cNvPr>
              <p:cNvPicPr>
                <a:picLocks noChangeAspect="1" noChangeArrowheads="1"/>
              </p:cNvPicPr>
              <p:nvPr/>
            </p:nvPicPr>
            <p:blipFill>
              <a:blip r:embed="rId13">
                <a:lum bright="70000" contrast="-70000"/>
                <a:extLst>
                  <a:ext uri="{28A0092B-C50C-407E-A947-70E740481C1C}">
                    <a14:useLocalDpi xmlns:a14="http://schemas.microsoft.com/office/drawing/2010/main" val="0"/>
                  </a:ext>
                </a:extLst>
              </a:blip>
              <a:srcRect/>
              <a:stretch>
                <a:fillRect/>
              </a:stretch>
            </p:blipFill>
            <p:spPr bwMode="auto">
              <a:xfrm>
                <a:off x="6901441" y="2640296"/>
                <a:ext cx="775959" cy="775959"/>
              </a:xfrm>
              <a:prstGeom prst="rect">
                <a:avLst/>
              </a:prstGeom>
              <a:noFill/>
              <a:extLst>
                <a:ext uri="{909E8E84-426E-40DD-AFC4-6F175D3DCCD1}">
                  <a14:hiddenFill xmlns:a14="http://schemas.microsoft.com/office/drawing/2010/main">
                    <a:solidFill>
                      <a:srgbClr val="FFFFFF"/>
                    </a:solidFill>
                  </a14:hiddenFill>
                </a:ext>
              </a:extLst>
            </p:spPr>
          </p:pic>
          <p:sp>
            <p:nvSpPr>
              <p:cNvPr id="43" name="CuadroTexto 20">
                <a:extLst>
                  <a:ext uri="{FF2B5EF4-FFF2-40B4-BE49-F238E27FC236}">
                    <a16:creationId xmlns:a16="http://schemas.microsoft.com/office/drawing/2014/main" id="{C3B53324-B1DB-640B-6598-F236975A4787}"/>
                  </a:ext>
                </a:extLst>
              </p:cNvPr>
              <p:cNvSpPr txBox="1"/>
              <p:nvPr/>
            </p:nvSpPr>
            <p:spPr>
              <a:xfrm>
                <a:off x="7924482" y="2672379"/>
                <a:ext cx="2824388"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defTabSz="2438338" rtl="0" eaLnBrk="1" fontAlgn="auto" latinLnBrk="0" hangingPunct="0">
                  <a:lnSpc>
                    <a:spcPct val="100000"/>
                  </a:lnSpc>
                  <a:spcBef>
                    <a:spcPts val="0"/>
                  </a:spcBef>
                  <a:spcAft>
                    <a:spcPts val="0"/>
                  </a:spcAft>
                  <a:buClrTx/>
                  <a:buSzTx/>
                  <a:buFontTx/>
                  <a:buNone/>
                  <a:tabLst/>
                  <a:defRPr/>
                </a:pPr>
                <a:r>
                  <a:rPr kumimoji="0" lang="en-US" b="1" i="0" u="none" strike="noStrike" kern="0" cap="none" spc="0" normalizeH="0" baseline="0" noProof="0">
                    <a:ln>
                      <a:noFill/>
                    </a:ln>
                    <a:solidFill>
                      <a:srgbClr val="00F6FF"/>
                    </a:solidFill>
                    <a:effectLst/>
                    <a:uLnTx/>
                    <a:uFillTx/>
                    <a:latin typeface="Calibri" panose="020F0502020204030204" pitchFamily="34" charset="0"/>
                    <a:cs typeface="Calibri" panose="020F0502020204030204" pitchFamily="34" charset="0"/>
                    <a:sym typeface="Helvetica Neue"/>
                  </a:rPr>
                  <a:t>$19,800 </a:t>
                </a:r>
                <a:r>
                  <a:rPr kumimoji="0" lang="es-PA" b="0" i="0" u="none" strike="noStrike" kern="0" cap="none" spc="0" normalizeH="0" baseline="0" noProof="0">
                    <a:ln>
                      <a:noFill/>
                    </a:ln>
                    <a:solidFill>
                      <a:srgbClr val="00F6FF"/>
                    </a:solidFill>
                    <a:effectLst/>
                    <a:uLnTx/>
                    <a:uFillTx/>
                    <a:latin typeface="Calibri" panose="020F0502020204030204" pitchFamily="34" charset="0"/>
                    <a:cs typeface="Calibri" panose="020F0502020204030204" pitchFamily="34" charset="0"/>
                    <a:sym typeface="Helvetica Neue"/>
                  </a:rPr>
                  <a:t>PIB</a:t>
                </a:r>
                <a:r>
                  <a:rPr kumimoji="0" lang="es-PA" b="0" i="0"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sym typeface="Helvetica Neue"/>
                  </a:rPr>
                  <a:t> per cápita 2025</a:t>
                </a:r>
              </a:p>
              <a:p>
                <a:pPr marL="0" marR="0" lvl="0" indent="0" defTabSz="2438338" rtl="0" eaLnBrk="1" fontAlgn="auto" latinLnBrk="0" hangingPunct="0">
                  <a:lnSpc>
                    <a:spcPct val="100000"/>
                  </a:lnSpc>
                  <a:spcBef>
                    <a:spcPts val="0"/>
                  </a:spcBef>
                  <a:spcAft>
                    <a:spcPts val="0"/>
                  </a:spcAft>
                  <a:buClrTx/>
                  <a:buSzTx/>
                  <a:buFontTx/>
                  <a:buNone/>
                  <a:tabLst/>
                  <a:defRPr/>
                </a:pPr>
                <a:r>
                  <a:rPr kumimoji="0" lang="en-US" b="0" i="1"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sym typeface="Helvetica Neue"/>
                  </a:rPr>
                  <a:t>precios corrientes</a:t>
                </a:r>
                <a:endParaRPr kumimoji="0" lang="es-PA" b="0" i="1"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sym typeface="Helvetica Neue"/>
                </a:endParaRPr>
              </a:p>
            </p:txBody>
          </p:sp>
        </p:grpSp>
        <p:grpSp>
          <p:nvGrpSpPr>
            <p:cNvPr id="68" name="Group 67">
              <a:extLst>
                <a:ext uri="{FF2B5EF4-FFF2-40B4-BE49-F238E27FC236}">
                  <a16:creationId xmlns:a16="http://schemas.microsoft.com/office/drawing/2014/main" id="{D2845984-F6E5-F70E-BF12-0993DBE08DB4}"/>
                </a:ext>
              </a:extLst>
            </p:cNvPr>
            <p:cNvGrpSpPr/>
            <p:nvPr/>
          </p:nvGrpSpPr>
          <p:grpSpPr>
            <a:xfrm>
              <a:off x="6302806" y="3535206"/>
              <a:ext cx="3572202" cy="826873"/>
              <a:chOff x="6956700" y="3637984"/>
              <a:chExt cx="3572202" cy="826873"/>
            </a:xfrm>
          </p:grpSpPr>
          <p:pic>
            <p:nvPicPr>
              <p:cNvPr id="36" name="Gráfico 7" descr="Mujer trabajadora de la construcción con relleno sólido">
                <a:extLst>
                  <a:ext uri="{FF2B5EF4-FFF2-40B4-BE49-F238E27FC236}">
                    <a16:creationId xmlns:a16="http://schemas.microsoft.com/office/drawing/2014/main" id="{B5375C88-9CF0-E3EC-B68C-A28DF7103B89}"/>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6956700" y="3637984"/>
                <a:ext cx="826873" cy="826873"/>
              </a:xfrm>
              <a:prstGeom prst="rect">
                <a:avLst/>
              </a:prstGeom>
            </p:spPr>
          </p:pic>
          <p:sp>
            <p:nvSpPr>
              <p:cNvPr id="44" name="CuadroTexto 21">
                <a:extLst>
                  <a:ext uri="{FF2B5EF4-FFF2-40B4-BE49-F238E27FC236}">
                    <a16:creationId xmlns:a16="http://schemas.microsoft.com/office/drawing/2014/main" id="{9C4174FE-795E-70DD-CB32-EAA8DE9986EA}"/>
                  </a:ext>
                </a:extLst>
              </p:cNvPr>
              <p:cNvSpPr txBox="1"/>
              <p:nvPr/>
            </p:nvSpPr>
            <p:spPr>
              <a:xfrm>
                <a:off x="7948499" y="3761197"/>
                <a:ext cx="2580403"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defTabSz="2438338" rtl="0" eaLnBrk="1" fontAlgn="auto" latinLnBrk="0" hangingPunct="0">
                  <a:lnSpc>
                    <a:spcPct val="100000"/>
                  </a:lnSpc>
                  <a:spcBef>
                    <a:spcPts val="0"/>
                  </a:spcBef>
                  <a:spcAft>
                    <a:spcPts val="0"/>
                  </a:spcAft>
                  <a:buClrTx/>
                  <a:buSzTx/>
                  <a:buFontTx/>
                  <a:buNone/>
                  <a:tabLst/>
                  <a:defRPr/>
                </a:pPr>
                <a:r>
                  <a:rPr kumimoji="0" lang="en-US" b="1" i="0" u="none" strike="noStrike" kern="0" cap="none" spc="0" normalizeH="0" baseline="0" noProof="0">
                    <a:ln>
                      <a:noFill/>
                    </a:ln>
                    <a:solidFill>
                      <a:srgbClr val="00F6FF"/>
                    </a:solidFill>
                    <a:effectLst/>
                    <a:uLnTx/>
                    <a:uFillTx/>
                    <a:latin typeface="Calibri" panose="020F0502020204030204" pitchFamily="34" charset="0"/>
                    <a:cs typeface="Calibri" panose="020F0502020204030204" pitchFamily="34" charset="0"/>
                    <a:sym typeface="Helvetica Neue"/>
                  </a:rPr>
                  <a:t>2,126,771</a:t>
                </a:r>
              </a:p>
              <a:p>
                <a:pPr marL="0" marR="0" lvl="0" indent="0" defTabSz="2438338" rtl="0" eaLnBrk="1" fontAlgn="auto" latinLnBrk="0" hangingPunct="0">
                  <a:lnSpc>
                    <a:spcPct val="100000"/>
                  </a:lnSpc>
                  <a:spcBef>
                    <a:spcPts val="0"/>
                  </a:spcBef>
                  <a:spcAft>
                    <a:spcPts val="0"/>
                  </a:spcAft>
                  <a:buClrTx/>
                  <a:buSzTx/>
                  <a:buFontTx/>
                  <a:buNone/>
                  <a:tabLst/>
                  <a:defRPr/>
                </a:pPr>
                <a:r>
                  <a:rPr kumimoji="0" lang="es-PA" b="0" i="0"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sym typeface="Helvetica Neue"/>
                  </a:rPr>
                  <a:t>Fuerza Laboral </a:t>
                </a:r>
                <a:r>
                  <a:rPr lang="es-PA" kern="0">
                    <a:solidFill>
                      <a:srgbClr val="FFFFFF"/>
                    </a:solidFill>
                    <a:latin typeface="Calibri" panose="020F0502020204030204" pitchFamily="34" charset="0"/>
                    <a:cs typeface="Calibri" panose="020F0502020204030204" pitchFamily="34" charset="0"/>
                    <a:sym typeface="Helvetica Neue"/>
                  </a:rPr>
                  <a:t>Oct</a:t>
                </a:r>
                <a:r>
                  <a:rPr kumimoji="0" lang="es-PA" b="0" i="0"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sym typeface="Helvetica Neue"/>
                  </a:rPr>
                  <a:t> 2024</a:t>
                </a:r>
              </a:p>
            </p:txBody>
          </p:sp>
        </p:grpSp>
        <p:grpSp>
          <p:nvGrpSpPr>
            <p:cNvPr id="70" name="Group 69">
              <a:extLst>
                <a:ext uri="{FF2B5EF4-FFF2-40B4-BE49-F238E27FC236}">
                  <a16:creationId xmlns:a16="http://schemas.microsoft.com/office/drawing/2014/main" id="{5542D2F7-9C04-5166-57F6-157478FA3189}"/>
                </a:ext>
              </a:extLst>
            </p:cNvPr>
            <p:cNvGrpSpPr/>
            <p:nvPr/>
          </p:nvGrpSpPr>
          <p:grpSpPr>
            <a:xfrm>
              <a:off x="5536480" y="5671497"/>
              <a:ext cx="3071480" cy="804786"/>
              <a:chOff x="6988320" y="5671497"/>
              <a:chExt cx="3071480" cy="804786"/>
            </a:xfrm>
          </p:grpSpPr>
          <p:pic>
            <p:nvPicPr>
              <p:cNvPr id="40" name="Picture 4" descr="unemployment Icon - Free PNG &amp; SVG 787440 - Noun Project">
                <a:extLst>
                  <a:ext uri="{FF2B5EF4-FFF2-40B4-BE49-F238E27FC236}">
                    <a16:creationId xmlns:a16="http://schemas.microsoft.com/office/drawing/2014/main" id="{DB812A51-2DA5-9C77-57F8-7CD336A11E10}"/>
                  </a:ext>
                </a:extLst>
              </p:cNvPr>
              <p:cNvPicPr>
                <a:picLocks noChangeAspect="1" noChangeArrowheads="1"/>
              </p:cNvPicPr>
              <p:nvPr/>
            </p:nvPicPr>
            <p:blipFill>
              <a:blip r:embed="rId16">
                <a:lum bright="70000" contrast="-70000"/>
                <a:extLst>
                  <a:ext uri="{BEBA8EAE-BF5A-486C-A8C5-ECC9F3942E4B}">
                    <a14:imgProps xmlns:a14="http://schemas.microsoft.com/office/drawing/2010/main">
                      <a14:imgLayer r:embed="rId17">
                        <a14:imgEffect>
                          <a14:artisticPhotocopy/>
                        </a14:imgEffect>
                      </a14:imgLayer>
                    </a14:imgProps>
                  </a:ext>
                  <a:ext uri="{28A0092B-C50C-407E-A947-70E740481C1C}">
                    <a14:useLocalDpi xmlns:a14="http://schemas.microsoft.com/office/drawing/2010/main" val="0"/>
                  </a:ext>
                </a:extLst>
              </a:blip>
              <a:srcRect/>
              <a:stretch>
                <a:fillRect/>
              </a:stretch>
            </p:blipFill>
            <p:spPr bwMode="auto">
              <a:xfrm>
                <a:off x="6988320" y="5671497"/>
                <a:ext cx="797377" cy="797377"/>
              </a:xfrm>
              <a:prstGeom prst="rect">
                <a:avLst/>
              </a:prstGeom>
              <a:noFill/>
              <a:extLst>
                <a:ext uri="{909E8E84-426E-40DD-AFC4-6F175D3DCCD1}">
                  <a14:hiddenFill xmlns:a14="http://schemas.microsoft.com/office/drawing/2010/main">
                    <a:solidFill>
                      <a:srgbClr val="FFFFFF"/>
                    </a:solidFill>
                  </a14:hiddenFill>
                </a:ext>
              </a:extLst>
            </p:spPr>
          </p:pic>
          <p:sp>
            <p:nvSpPr>
              <p:cNvPr id="46" name="CuadroTexto 23">
                <a:extLst>
                  <a:ext uri="{FF2B5EF4-FFF2-40B4-BE49-F238E27FC236}">
                    <a16:creationId xmlns:a16="http://schemas.microsoft.com/office/drawing/2014/main" id="{A2AE71EE-9C0F-2F1F-70C4-24A8F32F50D6}"/>
                  </a:ext>
                </a:extLst>
              </p:cNvPr>
              <p:cNvSpPr txBox="1"/>
              <p:nvPr/>
            </p:nvSpPr>
            <p:spPr>
              <a:xfrm>
                <a:off x="7948500" y="5819693"/>
                <a:ext cx="2111300"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defTabSz="2438338" rtl="0" eaLnBrk="1" fontAlgn="auto" latinLnBrk="0" hangingPunct="0">
                  <a:lnSpc>
                    <a:spcPct val="100000"/>
                  </a:lnSpc>
                  <a:spcBef>
                    <a:spcPts val="0"/>
                  </a:spcBef>
                  <a:spcAft>
                    <a:spcPts val="0"/>
                  </a:spcAft>
                  <a:buClrTx/>
                  <a:buSzTx/>
                  <a:buFontTx/>
                  <a:buNone/>
                  <a:tabLst/>
                  <a:defRPr/>
                </a:pPr>
                <a:r>
                  <a:rPr lang="en-US" b="1" kern="0">
                    <a:solidFill>
                      <a:srgbClr val="00F6FF"/>
                    </a:solidFill>
                    <a:latin typeface="Calibri" panose="020F0502020204030204" pitchFamily="34" charset="0"/>
                    <a:cs typeface="Calibri" panose="020F0502020204030204" pitchFamily="34" charset="0"/>
                    <a:sym typeface="Helvetica Neue"/>
                  </a:rPr>
                  <a:t>9</a:t>
                </a:r>
                <a:r>
                  <a:rPr kumimoji="0" lang="en-US" b="1" i="0" u="none" strike="noStrike" kern="0" cap="none" spc="0" normalizeH="0" baseline="0" noProof="0">
                    <a:ln>
                      <a:noFill/>
                    </a:ln>
                    <a:solidFill>
                      <a:srgbClr val="00F6FF"/>
                    </a:solidFill>
                    <a:effectLst/>
                    <a:uLnTx/>
                    <a:uFillTx/>
                    <a:latin typeface="Calibri" panose="020F0502020204030204" pitchFamily="34" charset="0"/>
                    <a:cs typeface="Calibri" panose="020F0502020204030204" pitchFamily="34" charset="0"/>
                    <a:sym typeface="Helvetica Neue"/>
                  </a:rPr>
                  <a:t>.5% </a:t>
                </a:r>
                <a:r>
                  <a:rPr kumimoji="0" lang="es-PA" b="0" i="0" u="none" strike="noStrike" kern="0" cap="none" spc="0" normalizeH="0" baseline="0" noProof="0">
                    <a:ln>
                      <a:noFill/>
                    </a:ln>
                    <a:solidFill>
                      <a:srgbClr val="00F6FF"/>
                    </a:solidFill>
                    <a:effectLst/>
                    <a:uLnTx/>
                    <a:uFillTx/>
                    <a:latin typeface="Calibri" panose="020F0502020204030204" pitchFamily="34" charset="0"/>
                    <a:cs typeface="Calibri" panose="020F0502020204030204" pitchFamily="34" charset="0"/>
                    <a:sym typeface="Helvetica Neue"/>
                  </a:rPr>
                  <a:t>Desempleo </a:t>
                </a:r>
                <a:r>
                  <a:rPr kumimoji="0" lang="es-PA" b="0" i="0"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sym typeface="Helvetica Neue"/>
                  </a:rPr>
                  <a:t>Total Oct 2024</a:t>
                </a:r>
              </a:p>
            </p:txBody>
          </p:sp>
        </p:grpSp>
        <p:grpSp>
          <p:nvGrpSpPr>
            <p:cNvPr id="69" name="Group 68">
              <a:extLst>
                <a:ext uri="{FF2B5EF4-FFF2-40B4-BE49-F238E27FC236}">
                  <a16:creationId xmlns:a16="http://schemas.microsoft.com/office/drawing/2014/main" id="{A6C16704-CFF3-8B19-F89B-82D9ACC91800}"/>
                </a:ext>
              </a:extLst>
            </p:cNvPr>
            <p:cNvGrpSpPr/>
            <p:nvPr/>
          </p:nvGrpSpPr>
          <p:grpSpPr>
            <a:xfrm>
              <a:off x="6133884" y="4548348"/>
              <a:ext cx="3141230" cy="936878"/>
              <a:chOff x="6918570" y="4522344"/>
              <a:chExt cx="3141230" cy="936878"/>
            </a:xfrm>
          </p:grpSpPr>
          <p:sp>
            <p:nvSpPr>
              <p:cNvPr id="45" name="CuadroTexto 22">
                <a:extLst>
                  <a:ext uri="{FF2B5EF4-FFF2-40B4-BE49-F238E27FC236}">
                    <a16:creationId xmlns:a16="http://schemas.microsoft.com/office/drawing/2014/main" id="{EFC3D63C-DF99-2C2C-5C88-A4BE23987101}"/>
                  </a:ext>
                </a:extLst>
              </p:cNvPr>
              <p:cNvSpPr txBox="1"/>
              <p:nvPr/>
            </p:nvSpPr>
            <p:spPr>
              <a:xfrm>
                <a:off x="7948500" y="4718805"/>
                <a:ext cx="2111300"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defTabSz="2438338" rtl="0" eaLnBrk="1" fontAlgn="auto" latinLnBrk="0" hangingPunct="0">
                  <a:lnSpc>
                    <a:spcPct val="100000"/>
                  </a:lnSpc>
                  <a:spcBef>
                    <a:spcPts val="0"/>
                  </a:spcBef>
                  <a:spcAft>
                    <a:spcPts val="0"/>
                  </a:spcAft>
                  <a:buClrTx/>
                  <a:buSzTx/>
                  <a:buFontTx/>
                  <a:buNone/>
                  <a:tabLst/>
                  <a:defRPr/>
                </a:pPr>
                <a:r>
                  <a:rPr kumimoji="0" lang="es-PA" b="1" i="0" u="none" strike="noStrike" kern="0" cap="none" spc="0" normalizeH="0" baseline="0" noProof="0">
                    <a:ln>
                      <a:noFill/>
                    </a:ln>
                    <a:solidFill>
                      <a:srgbClr val="00F6FF"/>
                    </a:solidFill>
                    <a:effectLst/>
                    <a:uLnTx/>
                    <a:uFillTx/>
                    <a:latin typeface="Calibri" panose="020F0502020204030204" pitchFamily="34" charset="0"/>
                    <a:cs typeface="Calibri" panose="020F0502020204030204" pitchFamily="34" charset="0"/>
                    <a:sym typeface="Helvetica Neue"/>
                  </a:rPr>
                  <a:t>-0.4%</a:t>
                </a:r>
              </a:p>
              <a:p>
                <a:pPr marL="0" marR="0" lvl="0" indent="0" defTabSz="2438338" rtl="0" eaLnBrk="1" fontAlgn="auto" latinLnBrk="0" hangingPunct="0">
                  <a:lnSpc>
                    <a:spcPct val="100000"/>
                  </a:lnSpc>
                  <a:spcBef>
                    <a:spcPts val="0"/>
                  </a:spcBef>
                  <a:spcAft>
                    <a:spcPts val="0"/>
                  </a:spcAft>
                  <a:buClrTx/>
                  <a:buSzTx/>
                  <a:buFontTx/>
                  <a:buNone/>
                  <a:tabLst/>
                  <a:defRPr/>
                </a:pPr>
                <a:r>
                  <a:rPr kumimoji="0" lang="es-PA" b="0" i="0"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sym typeface="Helvetica Neue"/>
                  </a:rPr>
                  <a:t>Inflación 2025</a:t>
                </a:r>
              </a:p>
            </p:txBody>
          </p:sp>
          <p:pic>
            <p:nvPicPr>
              <p:cNvPr id="47" name="Picture 4" descr="Inflation Icon Design 20200152 Vector Art at Vecteezy">
                <a:extLst>
                  <a:ext uri="{FF2B5EF4-FFF2-40B4-BE49-F238E27FC236}">
                    <a16:creationId xmlns:a16="http://schemas.microsoft.com/office/drawing/2014/main" id="{C552FCAC-DD10-FB41-8839-4917F7BF2954}"/>
                  </a:ext>
                </a:extLst>
              </p:cNvPr>
              <p:cNvPicPr>
                <a:picLocks noChangeAspect="1" noChangeArrowheads="1"/>
              </p:cNvPicPr>
              <p:nvPr/>
            </p:nvPicPr>
            <p:blipFill>
              <a:blip r:embed="rId18" cstate="print">
                <a:extLst>
                  <a:ext uri="{BEBA8EAE-BF5A-486C-A8C5-ECC9F3942E4B}">
                    <a14:imgProps xmlns:a14="http://schemas.microsoft.com/office/drawing/2010/main">
                      <a14:imgLayer r:embed="rId19">
                        <a14:imgEffect>
                          <a14:backgroundRemoval t="10000" b="90000" l="10000" r="90000">
                            <a14:foregroundMark x1="38542" y1="30625" x2="38542" y2="30625"/>
                            <a14:foregroundMark x1="33906" y1="50729" x2="33906" y2="50729"/>
                            <a14:foregroundMark x1="73906" y1="89635" x2="73906" y2="89635"/>
                            <a14:foregroundMark x1="74740" y1="43281" x2="74740" y2="43281"/>
                            <a14:foregroundMark x1="30365" y1="56719" x2="30365" y2="56719"/>
                          </a14:backgroundRemoval>
                        </a14:imgEffect>
                        <a14:imgEffect>
                          <a14:colorTemperature colorTemp="4700"/>
                        </a14:imgEffect>
                        <a14:imgEffect>
                          <a14:brightnessContrast bright="100000" contrast="100000"/>
                        </a14:imgEffect>
                      </a14:imgLayer>
                    </a14:imgProps>
                  </a:ext>
                  <a:ext uri="{28A0092B-C50C-407E-A947-70E740481C1C}">
                    <a14:useLocalDpi xmlns:a14="http://schemas.microsoft.com/office/drawing/2010/main" val="0"/>
                  </a:ext>
                </a:extLst>
              </a:blip>
              <a:srcRect/>
              <a:stretch>
                <a:fillRect/>
              </a:stretch>
            </p:blipFill>
            <p:spPr bwMode="auto">
              <a:xfrm>
                <a:off x="6918570" y="4522344"/>
                <a:ext cx="936878" cy="936878"/>
              </a:xfrm>
              <a:prstGeom prst="rect">
                <a:avLst/>
              </a:prstGeom>
              <a:noFill/>
              <a:extLst>
                <a:ext uri="{909E8E84-426E-40DD-AFC4-6F175D3DCCD1}">
                  <a14:hiddenFill xmlns:a14="http://schemas.microsoft.com/office/drawing/2010/main">
                    <a:solidFill>
                      <a:srgbClr val="FFFFFF"/>
                    </a:solidFill>
                  </a14:hiddenFill>
                </a:ext>
              </a:extLst>
            </p:spPr>
          </p:pic>
        </p:grpSp>
      </p:grpSp>
      <p:sp>
        <p:nvSpPr>
          <p:cNvPr id="20" name="Título 7">
            <a:extLst>
              <a:ext uri="{FF2B5EF4-FFF2-40B4-BE49-F238E27FC236}">
                <a16:creationId xmlns:a16="http://schemas.microsoft.com/office/drawing/2014/main" id="{D9685CF0-5980-50F5-D380-A2B9AC69E702}"/>
              </a:ext>
            </a:extLst>
          </p:cNvPr>
          <p:cNvSpPr txBox="1">
            <a:spLocks/>
          </p:cNvSpPr>
          <p:nvPr/>
        </p:nvSpPr>
        <p:spPr>
          <a:xfrm>
            <a:off x="1013905" y="2801388"/>
            <a:ext cx="4625787" cy="12552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2438338" rtl="0" eaLnBrk="1" fontAlgn="auto" latinLnBrk="0" hangingPunct="0">
              <a:lnSpc>
                <a:spcPct val="80000"/>
              </a:lnSpc>
              <a:spcBef>
                <a:spcPts val="0"/>
              </a:spcBef>
              <a:spcAft>
                <a:spcPts val="0"/>
              </a:spcAft>
              <a:buClrTx/>
              <a:buSzTx/>
              <a:buFontTx/>
              <a:buNone/>
              <a:tabLst/>
              <a:defRPr/>
            </a:pPr>
            <a:r>
              <a:rPr kumimoji="0" lang="en-US" sz="5400" b="1" u="none" strike="noStrike" kern="0" cap="none" spc="0" normalizeH="0" baseline="0" noProof="0" dirty="0">
                <a:ln>
                  <a:noFill/>
                </a:ln>
                <a:solidFill>
                  <a:schemeClr val="bg1"/>
                </a:solidFill>
                <a:effectLst/>
                <a:uLnTx/>
                <a:uFillTx/>
                <a:latin typeface="Avenir Next" panose="020B0503020202020204" pitchFamily="34" charset="0"/>
                <a:cs typeface="Calibri" panose="020F0502020204030204" pitchFamily="34" charset="0"/>
                <a:sym typeface="Helvetica Neue"/>
              </a:rPr>
              <a:t>Panamá</a:t>
            </a:r>
            <a:r>
              <a:rPr kumimoji="0" lang="en-US" b="1" u="none" strike="noStrike" kern="0" cap="none" spc="0" normalizeH="0" baseline="0" noProof="0" dirty="0">
                <a:ln>
                  <a:noFill/>
                </a:ln>
                <a:solidFill>
                  <a:schemeClr val="bg1"/>
                </a:solidFill>
                <a:effectLst/>
                <a:uLnTx/>
                <a:uFillTx/>
                <a:latin typeface="Avenir Next" panose="020B0503020202020204" pitchFamily="34" charset="0"/>
                <a:cs typeface="Calibri" panose="020F0502020204030204" pitchFamily="34" charset="0"/>
                <a:sym typeface="Helvetica Neue"/>
              </a:rPr>
              <a:t>…</a:t>
            </a:r>
          </a:p>
          <a:p>
            <a:pPr marL="0" marR="0" lvl="0" indent="0" algn="l" defTabSz="2438338" rtl="0" eaLnBrk="1" fontAlgn="auto" latinLnBrk="0" hangingPunct="0">
              <a:lnSpc>
                <a:spcPct val="80000"/>
              </a:lnSpc>
              <a:spcBef>
                <a:spcPts val="0"/>
              </a:spcBef>
              <a:spcAft>
                <a:spcPts val="0"/>
              </a:spcAft>
              <a:buClrTx/>
              <a:buSzTx/>
              <a:buFontTx/>
              <a:buNone/>
              <a:tabLst/>
              <a:defRPr/>
            </a:pPr>
            <a:r>
              <a:rPr lang="en-US" sz="1800" dirty="0">
                <a:solidFill>
                  <a:srgbClr val="00F6FF"/>
                </a:solidFill>
                <a:latin typeface="Avenir Next Medium" panose="020B0503020202020204" pitchFamily="34" charset="0"/>
                <a:cs typeface="Calibri" panose="020F0502020204030204" pitchFamily="34" charset="0"/>
              </a:rPr>
              <a:t>Un País de Oportunidades</a:t>
            </a:r>
            <a:endParaRPr kumimoji="0" lang="en-US" sz="1800" u="none" strike="noStrike" kern="0" cap="none" spc="0" normalizeH="0" baseline="0" noProof="0" dirty="0">
              <a:ln>
                <a:noFill/>
              </a:ln>
              <a:solidFill>
                <a:srgbClr val="00F6FF"/>
              </a:solidFill>
              <a:effectLst/>
              <a:uLnTx/>
              <a:uFillTx/>
              <a:latin typeface="Avenir Next Medium" panose="020B0503020202020204" pitchFamily="34" charset="0"/>
              <a:cs typeface="Calibri" panose="020F0502020204030204" pitchFamily="34" charset="0"/>
              <a:sym typeface="Helvetica Neue"/>
            </a:endParaRPr>
          </a:p>
        </p:txBody>
      </p:sp>
      <p:sp>
        <p:nvSpPr>
          <p:cNvPr id="90" name="CuadroTexto 3">
            <a:extLst>
              <a:ext uri="{FF2B5EF4-FFF2-40B4-BE49-F238E27FC236}">
                <a16:creationId xmlns:a16="http://schemas.microsoft.com/office/drawing/2014/main" id="{EC8AFB5E-7EF9-8B4E-64AD-E7AA16D56DD6}"/>
              </a:ext>
            </a:extLst>
          </p:cNvPr>
          <p:cNvSpPr txBox="1"/>
          <p:nvPr/>
        </p:nvSpPr>
        <p:spPr>
          <a:xfrm>
            <a:off x="507845" y="5930464"/>
            <a:ext cx="3741426" cy="47192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defTabSz="2438338" hangingPunct="0">
              <a:defRPr/>
            </a:pPr>
            <a:r>
              <a:rPr kumimoji="0" lang="es-PA" sz="1200" i="1" u="none" strike="noStrike" kern="0" cap="none" spc="0" normalizeH="0" baseline="0" noProof="0" dirty="0">
                <a:ln>
                  <a:noFill/>
                </a:ln>
                <a:solidFill>
                  <a:srgbClr val="00F6FF"/>
                </a:solidFill>
                <a:effectLst/>
                <a:uLnTx/>
                <a:uFillTx/>
                <a:latin typeface="Avenir Light Oblique"/>
                <a:sym typeface="Helvetica Neue"/>
              </a:rPr>
              <a:t>Fuente: Instituto de </a:t>
            </a:r>
            <a:r>
              <a:rPr lang="es-PA" sz="1200" i="1" kern="0" dirty="0">
                <a:solidFill>
                  <a:srgbClr val="00F6FF"/>
                </a:solidFill>
                <a:latin typeface="Avenir Light Oblique"/>
                <a:sym typeface="Helvetica Neue"/>
              </a:rPr>
              <a:t>Estadística y Censo</a:t>
            </a:r>
            <a:r>
              <a:rPr kumimoji="0" lang="es-PA" sz="1200" i="1" u="none" strike="noStrike" kern="0" cap="none" spc="0" normalizeH="0" baseline="0" noProof="0" dirty="0">
                <a:ln>
                  <a:noFill/>
                </a:ln>
                <a:solidFill>
                  <a:srgbClr val="00F6FF"/>
                </a:solidFill>
                <a:effectLst/>
                <a:uLnTx/>
                <a:uFillTx/>
                <a:latin typeface="Avenir Light Oblique"/>
                <a:sym typeface="Helvetica Neue"/>
              </a:rPr>
              <a:t> de Panamá, con excepción de *</a:t>
            </a:r>
            <a:r>
              <a:rPr kumimoji="0" lang="es-PA" sz="1200" i="1" u="none" strike="noStrike" kern="0" cap="none" spc="0" normalizeH="0" baseline="0" noProof="0" dirty="0" err="1">
                <a:ln>
                  <a:noFill/>
                </a:ln>
                <a:solidFill>
                  <a:srgbClr val="00F6FF"/>
                </a:solidFill>
                <a:effectLst/>
                <a:uLnTx/>
                <a:uFillTx/>
                <a:latin typeface="Avenir Light Oblique"/>
                <a:sym typeface="Helvetica Neue"/>
              </a:rPr>
              <a:t>World</a:t>
            </a:r>
            <a:r>
              <a:rPr kumimoji="0" lang="es-PA" sz="1200" i="1" u="none" strike="noStrike" kern="0" cap="none" spc="0" normalizeH="0" baseline="0" noProof="0" dirty="0">
                <a:ln>
                  <a:noFill/>
                </a:ln>
                <a:solidFill>
                  <a:srgbClr val="00F6FF"/>
                </a:solidFill>
                <a:effectLst/>
                <a:uLnTx/>
                <a:uFillTx/>
                <a:latin typeface="Avenir Light Oblique"/>
                <a:sym typeface="Helvetica Neue"/>
              </a:rPr>
              <a:t> </a:t>
            </a:r>
            <a:r>
              <a:rPr kumimoji="0" lang="es-PA" sz="1200" i="1" u="none" strike="noStrike" kern="0" cap="none" spc="0" normalizeH="0" baseline="0" noProof="0" dirty="0" err="1">
                <a:ln>
                  <a:noFill/>
                </a:ln>
                <a:solidFill>
                  <a:srgbClr val="00F6FF"/>
                </a:solidFill>
                <a:effectLst/>
                <a:uLnTx/>
                <a:uFillTx/>
                <a:latin typeface="Avenir Light Oblique"/>
                <a:sym typeface="Helvetica Neue"/>
              </a:rPr>
              <a:t>Population</a:t>
            </a:r>
            <a:r>
              <a:rPr kumimoji="0" lang="es-PA" sz="1200" i="1" u="none" strike="noStrike" kern="0" cap="none" spc="0" normalizeH="0" baseline="0" noProof="0" dirty="0">
                <a:ln>
                  <a:noFill/>
                </a:ln>
                <a:solidFill>
                  <a:srgbClr val="00F6FF"/>
                </a:solidFill>
                <a:effectLst/>
                <a:uLnTx/>
                <a:uFillTx/>
                <a:latin typeface="Avenir Light Oblique"/>
                <a:sym typeface="Helvetica Neue"/>
              </a:rPr>
              <a:t> </a:t>
            </a:r>
            <a:r>
              <a:rPr kumimoji="0" lang="es-PA" sz="1200" i="1" u="none" strike="noStrike" kern="0" cap="none" spc="0" normalizeH="0" baseline="0" noProof="0" dirty="0" err="1">
                <a:ln>
                  <a:noFill/>
                </a:ln>
                <a:solidFill>
                  <a:srgbClr val="00F6FF"/>
                </a:solidFill>
                <a:effectLst/>
                <a:uLnTx/>
                <a:uFillTx/>
                <a:latin typeface="Avenir Light Oblique"/>
                <a:sym typeface="Helvetica Neue"/>
              </a:rPr>
              <a:t>Prospects</a:t>
            </a:r>
            <a:r>
              <a:rPr kumimoji="0" lang="es-PA" sz="1200" i="1" u="none" strike="noStrike" kern="0" cap="none" spc="0" normalizeH="0" baseline="0" noProof="0" dirty="0">
                <a:ln>
                  <a:noFill/>
                </a:ln>
                <a:solidFill>
                  <a:srgbClr val="00F6FF"/>
                </a:solidFill>
                <a:effectLst/>
                <a:uLnTx/>
                <a:uFillTx/>
                <a:latin typeface="Avenir Light Oblique"/>
                <a:sym typeface="Helvetica Neue"/>
              </a:rPr>
              <a:t>, ONU</a:t>
            </a:r>
          </a:p>
        </p:txBody>
      </p:sp>
    </p:spTree>
    <p:extLst>
      <p:ext uri="{BB962C8B-B14F-4D97-AF65-F5344CB8AC3E}">
        <p14:creationId xmlns:p14="http://schemas.microsoft.com/office/powerpoint/2010/main" val="2132220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26065253-F527-3499-0921-3232E8A75554}"/>
              </a:ext>
            </a:extLst>
          </p:cNvPr>
          <p:cNvSpPr>
            <a:spLocks noGrp="1" noRot="1" noMove="1" noResize="1" noEditPoints="1" noAdjustHandles="1" noChangeArrowheads="1" noChangeShapeType="1"/>
          </p:cNvSpPr>
          <p:nvPr/>
        </p:nvSpPr>
        <p:spPr>
          <a:xfrm>
            <a:off x="0" y="-93155"/>
            <a:ext cx="12279812" cy="6994838"/>
          </a:xfrm>
          <a:prstGeom prst="rect">
            <a:avLst/>
          </a:prstGeom>
          <a:gradFill>
            <a:gsLst>
              <a:gs pos="100000">
                <a:srgbClr val="002060"/>
              </a:gs>
              <a:gs pos="0">
                <a:srgbClr val="0070C0"/>
              </a:gs>
            </a:gsLst>
            <a:path path="circle">
              <a:fillToRect l="100000" t="100000"/>
            </a:path>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A"/>
          </a:p>
        </p:txBody>
      </p:sp>
      <p:pic>
        <p:nvPicPr>
          <p:cNvPr id="22" name="Gráfico 7" descr="Mujer trabajadora de la construcción con relleno sólido">
            <a:extLst>
              <a:ext uri="{FF2B5EF4-FFF2-40B4-BE49-F238E27FC236}">
                <a16:creationId xmlns:a16="http://schemas.microsoft.com/office/drawing/2014/main" id="{14B37F65-77DE-00F6-A2D6-50000A7F9CF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677400" y="4677343"/>
            <a:ext cx="1355780" cy="1355780"/>
          </a:xfrm>
          <a:prstGeom prst="rect">
            <a:avLst/>
          </a:prstGeom>
        </p:spPr>
      </p:pic>
      <p:pic>
        <p:nvPicPr>
          <p:cNvPr id="23" name="Gráfico 8" descr="Grupo con relleno sólido">
            <a:extLst>
              <a:ext uri="{FF2B5EF4-FFF2-40B4-BE49-F238E27FC236}">
                <a16:creationId xmlns:a16="http://schemas.microsoft.com/office/drawing/2014/main" id="{B0A67CEF-CDF9-3A4E-C423-6C7C54B7091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414514" y="1859250"/>
            <a:ext cx="1488737" cy="1488737"/>
          </a:xfrm>
          <a:prstGeom prst="rect">
            <a:avLst/>
          </a:prstGeom>
        </p:spPr>
      </p:pic>
      <p:pic>
        <p:nvPicPr>
          <p:cNvPr id="24" name="Gráfico 9" descr="Tendencia al alza con relleno sólido">
            <a:extLst>
              <a:ext uri="{FF2B5EF4-FFF2-40B4-BE49-F238E27FC236}">
                <a16:creationId xmlns:a16="http://schemas.microsoft.com/office/drawing/2014/main" id="{D4A88EB1-DF7C-92A7-3912-1FB64460CF1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644889" y="1893217"/>
            <a:ext cx="1420802" cy="1420802"/>
          </a:xfrm>
          <a:prstGeom prst="rect">
            <a:avLst/>
          </a:prstGeom>
        </p:spPr>
      </p:pic>
      <p:pic>
        <p:nvPicPr>
          <p:cNvPr id="3" name="mapa 1">
            <a:hlinkClick r:id="" action="ppaction://media"/>
            <a:extLst>
              <a:ext uri="{FF2B5EF4-FFF2-40B4-BE49-F238E27FC236}">
                <a16:creationId xmlns:a16="http://schemas.microsoft.com/office/drawing/2014/main" id="{FD5C8A0B-A8BC-6CF9-F6B3-C016A080443A}"/>
              </a:ext>
            </a:extLst>
          </p:cNvPr>
          <p:cNvPicPr>
            <a:picLocks noChangeAspect="1"/>
          </p:cNvPicPr>
          <p:nvPr>
            <a:videoFile r:link="rId1"/>
            <p:extLst>
              <p:ext uri="{DAA4B4D4-6D71-4841-9C94-3DE7FCFB9230}">
                <p14:media xmlns:p14="http://schemas.microsoft.com/office/powerpoint/2010/main" r:embed="rId2">
                  <p14:trim st="642.7518" end="7495.5819"/>
                </p14:media>
              </p:ext>
            </p:extLst>
          </p:nvPr>
        </p:nvPicPr>
        <p:blipFill>
          <a:blip r:embed="rId9"/>
          <a:stretch>
            <a:fillRect/>
          </a:stretch>
        </p:blipFill>
        <p:spPr>
          <a:xfrm>
            <a:off x="1587" y="-77455"/>
            <a:ext cx="12383153" cy="6965524"/>
          </a:xfrm>
          <a:prstGeom prst="rect">
            <a:avLst/>
          </a:prstGeom>
        </p:spPr>
      </p:pic>
      <p:sp>
        <p:nvSpPr>
          <p:cNvPr id="4" name="Why Panama?">
            <a:extLst>
              <a:ext uri="{FF2B5EF4-FFF2-40B4-BE49-F238E27FC236}">
                <a16:creationId xmlns:a16="http://schemas.microsoft.com/office/drawing/2014/main" id="{D98EA1BD-70DE-A809-A433-469BFA86CC7B}"/>
              </a:ext>
            </a:extLst>
          </p:cNvPr>
          <p:cNvSpPr txBox="1"/>
          <p:nvPr/>
        </p:nvSpPr>
        <p:spPr>
          <a:xfrm>
            <a:off x="5888773" y="1172267"/>
            <a:ext cx="5191604" cy="62735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gn="l" defTabSz="825500">
              <a:lnSpc>
                <a:spcPct val="70000"/>
              </a:lnSpc>
              <a:defRPr sz="5500">
                <a:solidFill>
                  <a:srgbClr val="FFFFFF"/>
                </a:solidFill>
                <a:latin typeface="Avenir Medium"/>
                <a:ea typeface="Avenir Medium"/>
                <a:cs typeface="Avenir Medium"/>
                <a:sym typeface="Avenir Medium"/>
              </a:defRPr>
            </a:lvl1pPr>
          </a:lstStyle>
          <a:p>
            <a:pPr marL="0" marR="0" lvl="0" indent="0" algn="l" defTabSz="825500" rtl="0" eaLnBrk="1" fontAlgn="auto" latinLnBrk="0" hangingPunct="0">
              <a:lnSpc>
                <a:spcPct val="70000"/>
              </a:lnSpc>
              <a:spcBef>
                <a:spcPts val="0"/>
              </a:spcBef>
              <a:spcAft>
                <a:spcPts val="0"/>
              </a:spcAft>
              <a:buClrTx/>
              <a:buSzTx/>
              <a:buFontTx/>
              <a:buNone/>
              <a:tabLst/>
              <a:defRPr/>
            </a:pPr>
            <a:r>
              <a:rPr kumimoji="0" lang="es-PA" sz="4400" b="1" u="none" strike="noStrike" kern="0" cap="none" spc="0" normalizeH="0" baseline="0" noProof="0">
                <a:ln>
                  <a:noFill/>
                </a:ln>
                <a:solidFill>
                  <a:srgbClr val="00F6FF"/>
                </a:solidFill>
                <a:effectLst/>
                <a:uLnTx/>
                <a:uFillTx/>
                <a:latin typeface="Avenir Black" panose="02000503020000020003" pitchFamily="2" charset="0"/>
                <a:cs typeface="Calibri" panose="020F0502020204030204" pitchFamily="34" charset="0"/>
                <a:sym typeface="Avenir Medium"/>
              </a:rPr>
              <a:t>¿Por qué Panamá?</a:t>
            </a:r>
          </a:p>
        </p:txBody>
      </p:sp>
      <p:sp>
        <p:nvSpPr>
          <p:cNvPr id="5" name="Most connected country with North America and the region…">
            <a:extLst>
              <a:ext uri="{FF2B5EF4-FFF2-40B4-BE49-F238E27FC236}">
                <a16:creationId xmlns:a16="http://schemas.microsoft.com/office/drawing/2014/main" id="{28D6C2AA-502A-D9CD-057C-3FB63610A5B5}"/>
              </a:ext>
            </a:extLst>
          </p:cNvPr>
          <p:cNvSpPr txBox="1"/>
          <p:nvPr/>
        </p:nvSpPr>
        <p:spPr>
          <a:xfrm>
            <a:off x="5939470" y="2044480"/>
            <a:ext cx="6392806" cy="44114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El país mejor conectado con América del Norte y la región</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Posición geográfica privilegiada</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Plataforma logística de clase mundial</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Dólar americano como moneda legal</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Centro bancario y financiero internacional	</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Estabilidad legal y política	</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Excelente calidad de vida</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Servicios médicos de alta tecnología y de prestigio internacional</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Educación de alta calidad	</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Estabilidad en los regímenes de inversión</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Infraestructura de comunicación de primera clase	</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Zona prácticamente libre de desastres naturales </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Apertura comercial y acceso a mercados</a:t>
            </a:r>
          </a:p>
          <a:p>
            <a:pPr marL="381000" marR="0" lvl="0" indent="-381000" algn="l" defTabSz="457200" rtl="0" eaLnBrk="1" fontAlgn="auto" latinLnBrk="0" hangingPunct="0">
              <a:lnSpc>
                <a:spcPct val="100000"/>
              </a:lnSpc>
              <a:spcBef>
                <a:spcPts val="0"/>
              </a:spcBef>
              <a:spcAft>
                <a:spcPts val="600"/>
              </a:spcAft>
              <a:buClrTx/>
              <a:buSzPct val="123000"/>
              <a:buFontTx/>
              <a:buChar char="•"/>
              <a:tabLst/>
              <a:defRPr sz="3000">
                <a:solidFill>
                  <a:srgbClr val="FFFFFF"/>
                </a:solidFill>
                <a:latin typeface="Avenir Next Medium"/>
                <a:ea typeface="Avenir Next Medium"/>
                <a:cs typeface="Avenir Next Medium"/>
                <a:sym typeface="Avenir Next Medium"/>
              </a:defRPr>
            </a:pPr>
            <a:r>
              <a:rPr kumimoji="0" lang="es-ES"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rPr>
              <a:t>Es uno de los países más seguro de la región (baja tasa de criminalidad)</a:t>
            </a:r>
          </a:p>
          <a:p>
            <a:pPr marL="0" marR="0" lvl="0" indent="0" algn="l" defTabSz="457200" rtl="0" eaLnBrk="1" fontAlgn="auto" latinLnBrk="0" hangingPunct="0">
              <a:lnSpc>
                <a:spcPct val="100000"/>
              </a:lnSpc>
              <a:spcBef>
                <a:spcPts val="0"/>
              </a:spcBef>
              <a:spcAft>
                <a:spcPts val="600"/>
              </a:spcAft>
              <a:buClrTx/>
              <a:buSzTx/>
              <a:buFontTx/>
              <a:buNone/>
              <a:tabLst/>
              <a:defRPr sz="3000">
                <a:solidFill>
                  <a:srgbClr val="FFFFFF"/>
                </a:solidFill>
                <a:latin typeface="Avenir Next Medium"/>
                <a:ea typeface="Avenir Next Medium"/>
                <a:cs typeface="Avenir Next Medium"/>
                <a:sym typeface="Avenir Next Medium"/>
              </a:defRPr>
            </a:pPr>
            <a:endParaRPr kumimoji="0" sz="1400" b="0" i="0" u="none" strike="noStrike" kern="0" cap="none" spc="0" normalizeH="0" baseline="0" noProof="0" dirty="0">
              <a:ln>
                <a:noFill/>
              </a:ln>
              <a:solidFill>
                <a:srgbClr val="FFFFFF"/>
              </a:solidFill>
              <a:effectLst/>
              <a:uLnTx/>
              <a:uFillTx/>
              <a:latin typeface="Calibri" panose="020F0502020204030204" pitchFamily="34" charset="0"/>
              <a:cs typeface="Calibri" panose="020F0502020204030204" pitchFamily="34" charset="0"/>
              <a:sym typeface="Avenir Next Medium"/>
            </a:endParaRPr>
          </a:p>
        </p:txBody>
      </p:sp>
    </p:spTree>
    <p:extLst>
      <p:ext uri="{BB962C8B-B14F-4D97-AF65-F5344CB8AC3E}">
        <p14:creationId xmlns:p14="http://schemas.microsoft.com/office/powerpoint/2010/main" val="1446598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71" fill="hold"/>
                                        <p:tgtEl>
                                          <p:spTgt spid="3"/>
                                        </p:tgtEl>
                                      </p:cBhvr>
                                    </p:cmd>
                                  </p:childTnLst>
                                </p:cTn>
                              </p:par>
                            </p:childTnLst>
                          </p:cTn>
                        </p:par>
                        <p:par>
                          <p:cTn id="7" fill="hold">
                            <p:stCondLst>
                              <p:cond delay="1871"/>
                            </p:stCondLst>
                            <p:childTnLst>
                              <p:par>
                                <p:cTn id="8" presetID="9" presetClass="entr" presetSubtype="0" fill="hold" grpId="0" nodeType="after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dissolve">
                                      <p:cBhvr>
                                        <p:cTn id="10" dur="500"/>
                                        <p:tgtEl>
                                          <p:spTgt spid="4"/>
                                        </p:tgtEl>
                                      </p:cBhvr>
                                    </p:animEffect>
                                  </p:childTnLst>
                                </p:cTn>
                              </p:par>
                            </p:childTnLst>
                          </p:cTn>
                        </p:par>
                        <p:par>
                          <p:cTn id="11" fill="hold">
                            <p:stCondLst>
                              <p:cond delay="2371"/>
                            </p:stCondLst>
                            <p:childTnLst>
                              <p:par>
                                <p:cTn id="12" presetID="9" presetClass="entr" presetSubtype="0" fill="hold" grpId="0" nodeType="afterEffect">
                                  <p:stCondLst>
                                    <p:cond delay="500"/>
                                  </p:stCondLst>
                                  <p:childTnLst>
                                    <p:set>
                                      <p:cBhvr>
                                        <p:cTn id="13" dur="1" fill="hold">
                                          <p:stCondLst>
                                            <p:cond delay="0"/>
                                          </p:stCondLst>
                                        </p:cTn>
                                        <p:tgtEl>
                                          <p:spTgt spid="5"/>
                                        </p:tgtEl>
                                        <p:attrNameLst>
                                          <p:attrName>style.visibility</p:attrName>
                                        </p:attrNameLst>
                                      </p:cBhvr>
                                      <p:to>
                                        <p:strVal val="visible"/>
                                      </p:to>
                                    </p:set>
                                    <p:animEffect transition="in" filter="dissolv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3"/>
                </p:tgtEl>
              </p:cMediaNode>
            </p:video>
            <p:seq concurrent="1" nextAc="seek">
              <p:cTn id="16" restart="whenNotActive" fill="hold" evtFilter="cancelBubble" nodeType="interactiveSeq">
                <p:stCondLst>
                  <p:cond evt="onClick" delay="0">
                    <p:tgtEl>
                      <p:spTgt spid="3"/>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mapa rutas">
            <a:hlinkClick r:id="" action="ppaction://media"/>
            <a:extLst>
              <a:ext uri="{FF2B5EF4-FFF2-40B4-BE49-F238E27FC236}">
                <a16:creationId xmlns:a16="http://schemas.microsoft.com/office/drawing/2014/main" id="{3DCEC20C-214F-4528-4621-9848FD89C61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175" y="4763"/>
            <a:ext cx="12192000" cy="6858000"/>
          </a:xfrm>
          <a:prstGeom prst="rect">
            <a:avLst/>
          </a:prstGeom>
        </p:spPr>
      </p:pic>
      <p:pic>
        <p:nvPicPr>
          <p:cNvPr id="272" name="Image" descr="Image"/>
          <p:cNvPicPr>
            <a:picLocks noChangeAspect="1"/>
          </p:cNvPicPr>
          <p:nvPr/>
        </p:nvPicPr>
        <p:blipFill>
          <a:blip r:embed="rId6"/>
          <a:stretch>
            <a:fillRect/>
          </a:stretch>
        </p:blipFill>
        <p:spPr>
          <a:xfrm>
            <a:off x="6547155" y="5301619"/>
            <a:ext cx="4870051" cy="1349650"/>
          </a:xfrm>
          <a:prstGeom prst="rect">
            <a:avLst/>
          </a:prstGeom>
          <a:ln w="12700">
            <a:miter lim="400000"/>
          </a:ln>
        </p:spPr>
      </p:pic>
      <p:sp>
        <p:nvSpPr>
          <p:cNvPr id="4" name="Rounded Rectangle 3">
            <a:extLst>
              <a:ext uri="{FF2B5EF4-FFF2-40B4-BE49-F238E27FC236}">
                <a16:creationId xmlns:a16="http://schemas.microsoft.com/office/drawing/2014/main" id="{143E5DC9-E0F3-057A-5283-D6EF74115FF1}"/>
              </a:ext>
            </a:extLst>
          </p:cNvPr>
          <p:cNvSpPr>
            <a:spLocks noChangeAspect="1"/>
          </p:cNvSpPr>
          <p:nvPr/>
        </p:nvSpPr>
        <p:spPr>
          <a:xfrm>
            <a:off x="7841561" y="8253096"/>
            <a:ext cx="4045639" cy="1843314"/>
          </a:xfrm>
          <a:prstGeom prst="roundRect">
            <a:avLst>
              <a:gd name="adj" fmla="val 10867"/>
            </a:avLst>
          </a:prstGeom>
          <a:noFill/>
          <a:ln w="28575" cap="rnd">
            <a:solidFill>
              <a:srgbClr val="00F8FF"/>
            </a:solidFill>
          </a:ln>
        </p:spPr>
        <p:style>
          <a:lnRef idx="2">
            <a:schemeClr val="accent1">
              <a:shade val="15000"/>
            </a:schemeClr>
          </a:lnRef>
          <a:fillRef idx="1">
            <a:schemeClr val="accent1"/>
          </a:fillRef>
          <a:effectRef idx="0">
            <a:schemeClr val="accent1"/>
          </a:effectRef>
          <a:fontRef idx="minor">
            <a:schemeClr val="lt1"/>
          </a:fontRef>
        </p:style>
        <p:txBody>
          <a:bodyPr lIns="90000" tIns="46800" rIns="90000" rtlCol="0" anchor="ctr"/>
          <a:lstStyle/>
          <a:p>
            <a:pPr>
              <a:lnSpc>
                <a:spcPct val="80000"/>
              </a:lnSpc>
              <a:spcAft>
                <a:spcPts val="200"/>
              </a:spcAft>
              <a:buSzPct val="75000"/>
              <a:defRPr/>
            </a:pPr>
            <a:r>
              <a:rPr lang="en-US" altLang="ja-JP" sz="1200" b="1">
                <a:solidFill>
                  <a:schemeClr val="bg1"/>
                </a:solidFill>
                <a:cs typeface="Calibri" panose="020F0502020204030204" pitchFamily="34" charset="0"/>
              </a:rPr>
              <a:t>Maritime Hub</a:t>
            </a:r>
          </a:p>
          <a:p>
            <a:pPr marL="228600" indent="-140494">
              <a:lnSpc>
                <a:spcPct val="80000"/>
              </a:lnSpc>
              <a:spcAft>
                <a:spcPts val="200"/>
              </a:spcAft>
              <a:buSzPct val="75000"/>
              <a:buFont typeface="Arial" panose="020B0604020202020204" pitchFamily="34" charset="0"/>
              <a:buChar char="•"/>
              <a:defRPr/>
            </a:pPr>
            <a:r>
              <a:rPr lang="en-US" altLang="ja-JP" sz="1200">
                <a:solidFill>
                  <a:schemeClr val="bg1"/>
                </a:solidFill>
                <a:latin typeface="Aptos" panose="020B0004020202020204" pitchFamily="34" charset="0"/>
                <a:cs typeface="Calibri" panose="020F0502020204030204" pitchFamily="34" charset="0"/>
              </a:rPr>
              <a:t>180 trade routes
1,920 ports
170 countries</a:t>
            </a:r>
          </a:p>
          <a:p>
            <a:pPr algn="l" rtl="0" fontAlgn="base"/>
            <a:r>
              <a:rPr lang="es-PA" sz="1200" b="0" i="0" u="none" strike="noStrike">
                <a:solidFill>
                  <a:srgbClr val="000000"/>
                </a:solidFill>
                <a:effectLst/>
                <a:latin typeface="Avenir Next" panose="020B0503020202020204" pitchFamily="34" charset="0"/>
              </a:rPr>
              <a:t>​</a:t>
            </a:r>
            <a:endParaRPr lang="es-PA" sz="1400" b="0" i="0" u="none" strike="noStrike">
              <a:solidFill>
                <a:srgbClr val="000000"/>
              </a:solidFill>
              <a:effectLst/>
              <a:latin typeface="Segoe UI" panose="020B0502040204020203" pitchFamily="34" charset="0"/>
            </a:endParaRPr>
          </a:p>
          <a:p>
            <a:pPr defTabSz="457200">
              <a:lnSpc>
                <a:spcPct val="80000"/>
              </a:lnSpc>
              <a:spcAft>
                <a:spcPts val="200"/>
              </a:spcAft>
              <a:buSzPct val="75000"/>
              <a:defRPr/>
            </a:pPr>
            <a:r>
              <a:rPr lang="en-US" altLang="ja-JP" sz="1200" b="1">
                <a:solidFill>
                  <a:schemeClr val="bg1"/>
                </a:solidFill>
                <a:latin typeface="Calibri" panose="020F0502020204030204" pitchFamily="34" charset="0"/>
                <a:ea typeface="MS PGothic" charset="0"/>
                <a:cs typeface="Calibri" panose="020F0502020204030204" pitchFamily="34" charset="0"/>
              </a:rPr>
              <a:t>Air Hub</a:t>
            </a:r>
          </a:p>
          <a:p>
            <a:pPr marL="228600" indent="-140494" defTabSz="457200">
              <a:lnSpc>
                <a:spcPct val="80000"/>
              </a:lnSpc>
              <a:spcAft>
                <a:spcPts val="200"/>
              </a:spcAft>
              <a:buSzPct val="75000"/>
              <a:buFont typeface="Arial" panose="020B0604020202020204" pitchFamily="34" charset="0"/>
              <a:buChar char="•"/>
              <a:defRPr/>
            </a:pPr>
            <a:r>
              <a:rPr lang="en-US" altLang="ja-JP" sz="1200">
                <a:solidFill>
                  <a:schemeClr val="bg1"/>
                </a:solidFill>
                <a:latin typeface="Aptos" panose="020B0004020202020204" pitchFamily="34" charset="0"/>
                <a:ea typeface="MS PGothic" charset="0"/>
                <a:cs typeface="Calibri" panose="020F0502020204030204" pitchFamily="34" charset="0"/>
              </a:rPr>
              <a:t>86 direct destinations in the Americas and Europe
38 countries</a:t>
            </a:r>
          </a:p>
        </p:txBody>
      </p:sp>
      <p:grpSp>
        <p:nvGrpSpPr>
          <p:cNvPr id="9" name="Group">
            <a:extLst>
              <a:ext uri="{FF2B5EF4-FFF2-40B4-BE49-F238E27FC236}">
                <a16:creationId xmlns:a16="http://schemas.microsoft.com/office/drawing/2014/main" id="{69ABF125-EED9-5E28-6978-B655287600E7}"/>
              </a:ext>
            </a:extLst>
          </p:cNvPr>
          <p:cNvGrpSpPr/>
          <p:nvPr/>
        </p:nvGrpSpPr>
        <p:grpSpPr>
          <a:xfrm>
            <a:off x="16303578" y="10008190"/>
            <a:ext cx="7056156" cy="1176868"/>
            <a:chOff x="0" y="0"/>
            <a:chExt cx="7056155" cy="1176866"/>
          </a:xfrm>
        </p:grpSpPr>
        <p:sp>
          <p:nvSpPr>
            <p:cNvPr id="10" name="Line">
              <a:extLst>
                <a:ext uri="{FF2B5EF4-FFF2-40B4-BE49-F238E27FC236}">
                  <a16:creationId xmlns:a16="http://schemas.microsoft.com/office/drawing/2014/main" id="{8544A24B-690F-D3CD-25CE-434D654DFDDA}"/>
                </a:ext>
              </a:extLst>
            </p:cNvPr>
            <p:cNvSpPr/>
            <p:nvPr/>
          </p:nvSpPr>
          <p:spPr>
            <a:xfrm>
              <a:off x="0" y="0"/>
              <a:ext cx="7056156" cy="0"/>
            </a:xfrm>
            <a:prstGeom prst="line">
              <a:avLst/>
            </a:prstGeom>
            <a:noFill/>
            <a:ln w="25400" cap="flat">
              <a:solidFill>
                <a:srgbClr val="FFFFFF"/>
              </a:solidFill>
              <a:prstDash val="solid"/>
              <a:miter lim="400000"/>
            </a:ln>
            <a:effectLst/>
          </p:spPr>
          <p:txBody>
            <a:bodyPr wrap="square" lIns="50800" tIns="50800" rIns="50800" bIns="50800" numCol="1" anchor="ctr">
              <a:no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sym typeface="Helvetica Neue"/>
              </a:endParaRPr>
            </a:p>
          </p:txBody>
        </p:sp>
        <p:sp>
          <p:nvSpPr>
            <p:cNvPr id="11" name="Line">
              <a:extLst>
                <a:ext uri="{FF2B5EF4-FFF2-40B4-BE49-F238E27FC236}">
                  <a16:creationId xmlns:a16="http://schemas.microsoft.com/office/drawing/2014/main" id="{AB9FC4A4-B5A7-8DE5-035E-539F68B1C92D}"/>
                </a:ext>
              </a:extLst>
            </p:cNvPr>
            <p:cNvSpPr/>
            <p:nvPr/>
          </p:nvSpPr>
          <p:spPr>
            <a:xfrm>
              <a:off x="0" y="1176866"/>
              <a:ext cx="7056156" cy="1"/>
            </a:xfrm>
            <a:prstGeom prst="line">
              <a:avLst/>
            </a:prstGeom>
            <a:noFill/>
            <a:ln w="25400" cap="flat">
              <a:solidFill>
                <a:srgbClr val="FFFFFF"/>
              </a:solidFill>
              <a:prstDash val="solid"/>
              <a:miter lim="400000"/>
            </a:ln>
            <a:effectLst/>
          </p:spPr>
          <p:txBody>
            <a:bodyPr wrap="square" lIns="50800" tIns="50800" rIns="50800" bIns="50800" numCol="1" anchor="ctr">
              <a:no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sym typeface="Helvetica Neue"/>
              </a:endParaRPr>
            </a:p>
          </p:txBody>
        </p:sp>
      </p:grpSp>
      <p:grpSp>
        <p:nvGrpSpPr>
          <p:cNvPr id="16" name="Group 15">
            <a:extLst>
              <a:ext uri="{FF2B5EF4-FFF2-40B4-BE49-F238E27FC236}">
                <a16:creationId xmlns:a16="http://schemas.microsoft.com/office/drawing/2014/main" id="{5529E219-8D12-E8A0-2273-B4F0C091EDD0}"/>
              </a:ext>
            </a:extLst>
          </p:cNvPr>
          <p:cNvGrpSpPr/>
          <p:nvPr/>
        </p:nvGrpSpPr>
        <p:grpSpPr>
          <a:xfrm>
            <a:off x="772167" y="5580138"/>
            <a:ext cx="5005996" cy="1176867"/>
            <a:chOff x="638851" y="5580138"/>
            <a:chExt cx="5005996" cy="1176867"/>
          </a:xfrm>
        </p:grpSpPr>
        <p:grpSp>
          <p:nvGrpSpPr>
            <p:cNvPr id="12" name="Group">
              <a:extLst>
                <a:ext uri="{FF2B5EF4-FFF2-40B4-BE49-F238E27FC236}">
                  <a16:creationId xmlns:a16="http://schemas.microsoft.com/office/drawing/2014/main" id="{4D3C1CC8-4167-B0D1-5F7B-17AD2D84623B}"/>
                </a:ext>
              </a:extLst>
            </p:cNvPr>
            <p:cNvGrpSpPr/>
            <p:nvPr/>
          </p:nvGrpSpPr>
          <p:grpSpPr>
            <a:xfrm>
              <a:off x="638851" y="5580138"/>
              <a:ext cx="4870051" cy="1176867"/>
              <a:chOff x="0" y="0"/>
              <a:chExt cx="7056156" cy="1176867"/>
            </a:xfrm>
          </p:grpSpPr>
          <p:sp>
            <p:nvSpPr>
              <p:cNvPr id="14" name="Line">
                <a:extLst>
                  <a:ext uri="{FF2B5EF4-FFF2-40B4-BE49-F238E27FC236}">
                    <a16:creationId xmlns:a16="http://schemas.microsoft.com/office/drawing/2014/main" id="{D0AC56D5-B044-F02D-E4A7-3DE5656B738A}"/>
                  </a:ext>
                </a:extLst>
              </p:cNvPr>
              <p:cNvSpPr/>
              <p:nvPr/>
            </p:nvSpPr>
            <p:spPr>
              <a:xfrm>
                <a:off x="0" y="0"/>
                <a:ext cx="7056156" cy="0"/>
              </a:xfrm>
              <a:prstGeom prst="line">
                <a:avLst/>
              </a:prstGeom>
              <a:noFill/>
              <a:ln w="25400" cap="flat">
                <a:solidFill>
                  <a:srgbClr val="FFFFFF"/>
                </a:solidFill>
                <a:prstDash val="solid"/>
                <a:miter lim="400000"/>
              </a:ln>
              <a:effectLst/>
            </p:spPr>
            <p:txBody>
              <a:bodyPr wrap="square" lIns="50800" tIns="50800" rIns="50800" bIns="50800" numCol="1" anchor="ctr">
                <a:no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sym typeface="Helvetica Neue"/>
                </a:endParaRPr>
              </a:p>
            </p:txBody>
          </p:sp>
          <p:sp>
            <p:nvSpPr>
              <p:cNvPr id="15" name="Line">
                <a:extLst>
                  <a:ext uri="{FF2B5EF4-FFF2-40B4-BE49-F238E27FC236}">
                    <a16:creationId xmlns:a16="http://schemas.microsoft.com/office/drawing/2014/main" id="{3F05EFDD-D020-AB6D-C445-8608B2A55AD9}"/>
                  </a:ext>
                </a:extLst>
              </p:cNvPr>
              <p:cNvSpPr/>
              <p:nvPr/>
            </p:nvSpPr>
            <p:spPr>
              <a:xfrm>
                <a:off x="0" y="1176866"/>
                <a:ext cx="7056156" cy="1"/>
              </a:xfrm>
              <a:prstGeom prst="line">
                <a:avLst/>
              </a:prstGeom>
              <a:noFill/>
              <a:ln w="25400" cap="flat">
                <a:solidFill>
                  <a:srgbClr val="FFFFFF"/>
                </a:solidFill>
                <a:prstDash val="solid"/>
                <a:miter lim="400000"/>
              </a:ln>
              <a:effectLst/>
            </p:spPr>
            <p:txBody>
              <a:bodyPr wrap="square" lIns="50800" tIns="50800" rIns="50800" bIns="50800" numCol="1" anchor="ctr">
                <a:noAutofit/>
              </a:bodyPr>
              <a:lstStyle/>
              <a:p>
                <a:pPr marL="0" marR="0" lvl="0" indent="0" algn="l" defTabSz="18288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sym typeface="Helvetica Neue"/>
                </a:endParaRPr>
              </a:p>
            </p:txBody>
          </p:sp>
        </p:grpSp>
        <p:sp>
          <p:nvSpPr>
            <p:cNvPr id="13" name="PANAMA THE PLACE TO BE">
              <a:extLst>
                <a:ext uri="{FF2B5EF4-FFF2-40B4-BE49-F238E27FC236}">
                  <a16:creationId xmlns:a16="http://schemas.microsoft.com/office/drawing/2014/main" id="{B5CEC154-027C-2D36-2A76-1FBB888F5A6F}"/>
                </a:ext>
              </a:extLst>
            </p:cNvPr>
            <p:cNvSpPr txBox="1"/>
            <p:nvPr/>
          </p:nvSpPr>
          <p:spPr>
            <a:xfrm>
              <a:off x="638851" y="5667408"/>
              <a:ext cx="5005996" cy="5011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lc="http://schemas.openxmlformats.org/drawingml/2006/lockedCanvas" xmlns="" val="1"/>
              </a:ext>
            </a:extLst>
          </p:spPr>
          <p:style>
            <a:lnRef idx="0">
              <a:scrgbClr r="0" g="0" b="0"/>
            </a:lnRef>
            <a:fillRef idx="0">
              <a:scrgbClr r="0" g="0" b="0"/>
            </a:fillRef>
            <a:effectRef idx="0">
              <a:scrgbClr r="0" g="0" b="0"/>
            </a:effectRef>
            <a:fontRef idx="major"/>
          </p:style>
          <p:txBody>
            <a:bodyPr wrap="square" lIns="50800" tIns="50800" rIns="50800" bIns="50800" anchor="ctr">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marL="0" marR="0" lvl="0" indent="0" algn="l" defTabSz="1828800" rtl="0" eaLnBrk="1" fontAlgn="auto" latinLnBrk="0" hangingPunct="1">
                <a:lnSpc>
                  <a:spcPct val="90000"/>
                </a:lnSpc>
                <a:spcBef>
                  <a:spcPts val="4500"/>
                </a:spcBef>
                <a:spcAft>
                  <a:spcPts val="0"/>
                </a:spcAft>
                <a:buClrTx/>
                <a:buSzTx/>
                <a:buFontTx/>
                <a:buNone/>
                <a:tabLst/>
                <a:defRPr sz="4200">
                  <a:solidFill>
                    <a:srgbClr val="FFFFFF"/>
                  </a:solidFill>
                </a:defRPr>
              </a:pPr>
              <a:r>
                <a:rPr kumimoji="0" sz="2800" b="1" u="none" strike="noStrike" kern="1200" cap="none" spc="0" normalizeH="0" baseline="0" noProof="0">
                  <a:ln>
                    <a:noFill/>
                  </a:ln>
                  <a:solidFill>
                    <a:srgbClr val="FFFFFF"/>
                  </a:solidFill>
                  <a:effectLst/>
                  <a:uLnTx/>
                  <a:uFillTx/>
                  <a:latin typeface="Avenir Black" panose="02000503020000020003" pitchFamily="2" charset="0"/>
                  <a:ea typeface="+mn-ea"/>
                  <a:cs typeface="Calibri" panose="020F0502020204030204" pitchFamily="34" charset="0"/>
                  <a:sym typeface="Helvetica Neue"/>
                </a:rPr>
                <a:t>PANAMA </a:t>
              </a:r>
              <a:r>
                <a:rPr kumimoji="0" sz="2800" u="none" strike="noStrike" kern="1200" cap="none" spc="0" normalizeH="0" baseline="0" noProof="0">
                  <a:ln>
                    <a:noFill/>
                  </a:ln>
                  <a:solidFill>
                    <a:srgbClr val="FFFFFF"/>
                  </a:solidFill>
                  <a:effectLst/>
                  <a:uLnTx/>
                  <a:uFillTx/>
                  <a:latin typeface="Avenir Medium" panose="02000503020000020003" pitchFamily="2" charset="0"/>
                  <a:ea typeface="+mn-ea"/>
                  <a:cs typeface="Calibri" panose="020F0502020204030204" pitchFamily="34" charset="0"/>
                  <a:sym typeface="Helvetica Neue"/>
                </a:rPr>
                <a:t>THE PLACE TO BE</a:t>
              </a:r>
            </a:p>
          </p:txBody>
        </p:sp>
      </p:grpSp>
    </p:spTree>
  </p:cSld>
  <p:clrMapOvr>
    <a:masterClrMapping/>
  </p:clrMapOvr>
  <p:transition spd="slow">
    <p:wipe/>
  </p:transition>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514" fill="hold"/>
                                        <p:tgtEl>
                                          <p:spTgt spid="8"/>
                                        </p:tgtEl>
                                      </p:cBhvr>
                                    </p:cmd>
                                  </p:childTnLst>
                                </p:cTn>
                              </p:par>
                              <p:par>
                                <p:cTn id="7" presetID="2" presetClass="entr" presetSubtype="8" fill="hold" grpId="0" nodeType="withEffect">
                                  <p:stCondLst>
                                    <p:cond delay="500"/>
                                  </p:stCondLst>
                                  <p:iterate>
                                    <p:tmAbs val="0"/>
                                  </p:iterate>
                                  <p:childTnLst>
                                    <p:set>
                                      <p:cBhvr>
                                        <p:cTn id="8" fill="hold"/>
                                        <p:tgtEl>
                                          <p:spTgt spid="9"/>
                                        </p:tgtEl>
                                        <p:attrNameLst>
                                          <p:attrName>style.visibility</p:attrName>
                                        </p:attrNameLst>
                                      </p:cBhvr>
                                      <p:to>
                                        <p:strVal val="visible"/>
                                      </p:to>
                                    </p:set>
                                    <p:anim calcmode="lin" valueType="num">
                                      <p:cBhvr>
                                        <p:cTn id="9" dur="1000" fill="hold"/>
                                        <p:tgtEl>
                                          <p:spTgt spid="9"/>
                                        </p:tgtEl>
                                        <p:attrNameLst>
                                          <p:attrName>ppt_x</p:attrName>
                                        </p:attrNameLst>
                                      </p:cBhvr>
                                      <p:tavLst>
                                        <p:tav tm="0">
                                          <p:val>
                                            <p:strVal val="0-#ppt_w/2"/>
                                          </p:val>
                                        </p:tav>
                                        <p:tav tm="100000">
                                          <p:val>
                                            <p:strVal val="#ppt_x"/>
                                          </p:val>
                                        </p:tav>
                                      </p:tavLst>
                                    </p:anim>
                                    <p:anim calcmode="lin" valueType="num">
                                      <p:cBhvr>
                                        <p:cTn id="10" dur="10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childTnLst>
        </p:cTn>
      </p:par>
    </p:tnLst>
    <p:bldLst>
      <p:bldP spid="9" grpId="0" animBg="1"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mapa 2">
            <a:hlinkClick r:id="" action="ppaction://media"/>
            <a:extLst>
              <a:ext uri="{FF2B5EF4-FFF2-40B4-BE49-F238E27FC236}">
                <a16:creationId xmlns:a16="http://schemas.microsoft.com/office/drawing/2014/main" id="{53FFD2E1-00C7-ED0D-9592-33ED5BF96FB3}"/>
              </a:ext>
            </a:extLst>
          </p:cNvPr>
          <p:cNvPicPr>
            <a:picLocks noChangeAspect="1"/>
          </p:cNvPicPr>
          <p:nvPr>
            <a:videoFile r:link="rId1"/>
            <p:extLst>
              <p:ext uri="{DAA4B4D4-6D71-4841-9C94-3DE7FCFB9230}">
                <p14:media xmlns:p14="http://schemas.microsoft.com/office/powerpoint/2010/main" r:embed="rId2">
                  <p14:trim end="7925.0371"/>
                </p14:media>
              </p:ext>
            </p:extLst>
          </p:nvPr>
        </p:nvPicPr>
        <p:blipFill>
          <a:blip r:embed="rId4"/>
          <a:stretch>
            <a:fillRect/>
          </a:stretch>
        </p:blipFill>
        <p:spPr>
          <a:xfrm>
            <a:off x="3175" y="3175"/>
            <a:ext cx="12192000" cy="6858000"/>
          </a:xfrm>
          <a:prstGeom prst="rect">
            <a:avLst/>
          </a:prstGeom>
        </p:spPr>
      </p:pic>
      <p:pic>
        <p:nvPicPr>
          <p:cNvPr id="7" name="Imagen 7">
            <a:extLst>
              <a:ext uri="{FF2B5EF4-FFF2-40B4-BE49-F238E27FC236}">
                <a16:creationId xmlns:a16="http://schemas.microsoft.com/office/drawing/2014/main" id="{C20831CE-383A-1E7C-C74A-19DA2F07072D}"/>
              </a:ext>
            </a:extLst>
          </p:cNvPr>
          <p:cNvPicPr>
            <a:picLocks noChangeAspect="1"/>
          </p:cNvPicPr>
          <p:nvPr/>
        </p:nvPicPr>
        <p:blipFill>
          <a:blip r:embed="rId5"/>
          <a:srcRect r="49118"/>
          <a:stretch/>
        </p:blipFill>
        <p:spPr>
          <a:xfrm flipH="1">
            <a:off x="-16986" y="0"/>
            <a:ext cx="2786806" cy="6858000"/>
          </a:xfrm>
          <a:prstGeom prst="rect">
            <a:avLst/>
          </a:prstGeom>
        </p:spPr>
      </p:pic>
      <p:grpSp>
        <p:nvGrpSpPr>
          <p:cNvPr id="12" name="Group 11">
            <a:extLst>
              <a:ext uri="{FF2B5EF4-FFF2-40B4-BE49-F238E27FC236}">
                <a16:creationId xmlns:a16="http://schemas.microsoft.com/office/drawing/2014/main" id="{5062A172-0D65-3119-B164-80BA89F95038}"/>
              </a:ext>
            </a:extLst>
          </p:cNvPr>
          <p:cNvGrpSpPr/>
          <p:nvPr/>
        </p:nvGrpSpPr>
        <p:grpSpPr>
          <a:xfrm>
            <a:off x="458661" y="4929188"/>
            <a:ext cx="3284664" cy="1428755"/>
            <a:chOff x="458661" y="4929188"/>
            <a:chExt cx="3284664" cy="1428755"/>
          </a:xfrm>
        </p:grpSpPr>
        <p:sp>
          <p:nvSpPr>
            <p:cNvPr id="234" name="The broadest Network of…"/>
            <p:cNvSpPr txBox="1"/>
            <p:nvPr/>
          </p:nvSpPr>
          <p:spPr>
            <a:xfrm>
              <a:off x="598264" y="4929188"/>
              <a:ext cx="3145061" cy="428413"/>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400" tIns="25400" rIns="25400" bIns="25400" anchor="ctr">
              <a:spAutoFit/>
            </a:bodyPr>
            <a:lstStyle/>
            <a:p>
              <a:pPr defTabSz="412750" hangingPunct="0">
                <a:defRPr sz="4600" cap="all">
                  <a:solidFill>
                    <a:srgbClr val="FFFFFF"/>
                  </a:solidFill>
                  <a:latin typeface="Avenir Medium"/>
                  <a:ea typeface="Avenir Medium"/>
                  <a:cs typeface="Avenir Medium"/>
                  <a:sym typeface="Avenir Medium"/>
                </a:defRPr>
              </a:pPr>
              <a:r>
                <a:rPr lang="es-ES" sz="1600" b="1" kern="0" cap="all">
                  <a:solidFill>
                    <a:srgbClr val="FFFFFF"/>
                  </a:solidFill>
                  <a:latin typeface="Avenir Black" panose="02000503020000020003" pitchFamily="2" charset="0"/>
                  <a:cs typeface="Calibri" panose="020F0502020204030204" pitchFamily="34" charset="0"/>
                  <a:sym typeface="Avenir Medium"/>
                </a:rPr>
                <a:t>La más amplia Red de</a:t>
              </a:r>
            </a:p>
            <a:p>
              <a:pPr defTabSz="412750" hangingPunct="0">
                <a:defRPr sz="4600" cap="all">
                  <a:solidFill>
                    <a:srgbClr val="FFFFFF"/>
                  </a:solidFill>
                  <a:latin typeface="Avenir Medium"/>
                  <a:ea typeface="Avenir Medium"/>
                  <a:cs typeface="Avenir Medium"/>
                  <a:sym typeface="Avenir Medium"/>
                </a:defRPr>
              </a:pPr>
              <a:r>
                <a:rPr lang="es-ES" sz="1600" b="1" kern="0" cap="all">
                  <a:solidFill>
                    <a:srgbClr val="FFFFFF"/>
                  </a:solidFill>
                  <a:latin typeface="Avenir Black" panose="02000503020000020003" pitchFamily="2" charset="0"/>
                  <a:cs typeface="Calibri" panose="020F0502020204030204" pitchFamily="34" charset="0"/>
                  <a:sym typeface="Avenir Medium"/>
                </a:rPr>
                <a:t>Acuerdos Comerciales de la Región</a:t>
              </a:r>
            </a:p>
          </p:txBody>
        </p:sp>
        <p:sp>
          <p:nvSpPr>
            <p:cNvPr id="235" name="Trade Agreements"/>
            <p:cNvSpPr txBox="1"/>
            <p:nvPr/>
          </p:nvSpPr>
          <p:spPr>
            <a:xfrm>
              <a:off x="458661" y="5949132"/>
              <a:ext cx="901157" cy="4088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lvl1pPr defTabSz="825500">
                <a:lnSpc>
                  <a:spcPct val="70000"/>
                </a:lnSpc>
                <a:defRPr sz="3100">
                  <a:solidFill>
                    <a:srgbClr val="FFFFFF"/>
                  </a:solidFill>
                  <a:latin typeface="Avenir Medium"/>
                  <a:ea typeface="Avenir Medium"/>
                  <a:cs typeface="Avenir Medium"/>
                  <a:sym typeface="Avenir Medium"/>
                </a:defRPr>
              </a:lvl1pPr>
            </a:lstStyle>
            <a:p>
              <a:pPr algn="ctr" defTabSz="412750" hangingPunct="0">
                <a:defRPr/>
              </a:pPr>
              <a:r>
                <a:rPr lang="es-ES" sz="1400" kern="0">
                  <a:latin typeface="Avenir Medium" panose="02000503020000020003" pitchFamily="2" charset="0"/>
                  <a:cs typeface="Calibri" panose="020F0502020204030204" pitchFamily="34" charset="0"/>
                </a:rPr>
                <a:t>Tratados de Libre Comercio</a:t>
              </a:r>
              <a:endParaRPr sz="1400" kern="0">
                <a:latin typeface="Avenir Medium" panose="02000503020000020003" pitchFamily="2" charset="0"/>
                <a:cs typeface="Calibri" panose="020F0502020204030204" pitchFamily="34" charset="0"/>
              </a:endParaRPr>
            </a:p>
          </p:txBody>
        </p:sp>
        <p:sp>
          <p:nvSpPr>
            <p:cNvPr id="236" name="23"/>
            <p:cNvSpPr txBox="1"/>
            <p:nvPr/>
          </p:nvSpPr>
          <p:spPr>
            <a:xfrm>
              <a:off x="779682" y="5619306"/>
              <a:ext cx="259117" cy="282914"/>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l">
                <a:defRPr sz="6900">
                  <a:solidFill>
                    <a:srgbClr val="FFFFFF"/>
                  </a:solidFill>
                  <a:latin typeface="Avenir Next Condensed Demi Bold"/>
                  <a:ea typeface="Avenir Next Condensed Demi Bold"/>
                  <a:cs typeface="Avenir Next Condensed Demi Bold"/>
                  <a:sym typeface="Avenir Next Condensed Demi Bold"/>
                </a:defRPr>
              </a:lvl1pPr>
            </a:lstStyle>
            <a:p>
              <a:pPr defTabSz="1219169" hangingPunct="0">
                <a:defRPr/>
              </a:pPr>
              <a:r>
                <a:rPr sz="2000" b="1" kern="0">
                  <a:solidFill>
                    <a:srgbClr val="00F6FF"/>
                  </a:solidFill>
                  <a:latin typeface="Avenir Black" panose="02000503020000020003" pitchFamily="2" charset="0"/>
                  <a:cs typeface="Calibri" panose="020F0502020204030204" pitchFamily="34" charset="0"/>
                </a:rPr>
                <a:t>23</a:t>
              </a:r>
            </a:p>
          </p:txBody>
        </p:sp>
        <p:sp>
          <p:nvSpPr>
            <p:cNvPr id="237" name="Accessible…"/>
            <p:cNvSpPr txBox="1"/>
            <p:nvPr/>
          </p:nvSpPr>
          <p:spPr>
            <a:xfrm>
              <a:off x="1306833" y="5949132"/>
              <a:ext cx="765919" cy="2899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p>
              <a:pPr algn="ctr" defTabSz="412750" hangingPunct="0">
                <a:lnSpc>
                  <a:spcPct val="70000"/>
                </a:lnSpc>
                <a:defRPr sz="3100">
                  <a:solidFill>
                    <a:srgbClr val="FFFFFF"/>
                  </a:solidFill>
                  <a:latin typeface="Avenir Medium"/>
                  <a:ea typeface="Avenir Medium"/>
                  <a:cs typeface="Avenir Medium"/>
                  <a:sym typeface="Avenir Medium"/>
                </a:defRPr>
              </a:pPr>
              <a:r>
                <a:rPr lang="es-ES" sz="1400" kern="0">
                  <a:solidFill>
                    <a:srgbClr val="FFFFFF"/>
                  </a:solidFill>
                  <a:latin typeface="Avenir Medium" panose="02000503020000020003" pitchFamily="2" charset="0"/>
                  <a:cs typeface="Calibri" panose="020F0502020204030204" pitchFamily="34" charset="0"/>
                  <a:sym typeface="Avenir Medium"/>
                </a:rPr>
                <a:t>Acceso a países</a:t>
              </a:r>
              <a:endParaRPr sz="1400" kern="0">
                <a:solidFill>
                  <a:srgbClr val="FFFFFF"/>
                </a:solidFill>
                <a:latin typeface="Avenir Medium" panose="02000503020000020003" pitchFamily="2" charset="0"/>
                <a:cs typeface="Calibri" panose="020F0502020204030204" pitchFamily="34" charset="0"/>
                <a:sym typeface="Avenir Medium"/>
              </a:endParaRPr>
            </a:p>
          </p:txBody>
        </p:sp>
        <p:sp>
          <p:nvSpPr>
            <p:cNvPr id="238" name="59"/>
            <p:cNvSpPr txBox="1"/>
            <p:nvPr/>
          </p:nvSpPr>
          <p:spPr>
            <a:xfrm>
              <a:off x="1560233" y="5619305"/>
              <a:ext cx="259117" cy="282914"/>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l">
                <a:defRPr sz="6900">
                  <a:solidFill>
                    <a:srgbClr val="FFFFFF"/>
                  </a:solidFill>
                  <a:latin typeface="Avenir Next Condensed Demi Bold"/>
                  <a:ea typeface="Avenir Next Condensed Demi Bold"/>
                  <a:cs typeface="Avenir Next Condensed Demi Bold"/>
                  <a:sym typeface="Avenir Next Condensed Demi Bold"/>
                </a:defRPr>
              </a:lvl1pPr>
            </a:lstStyle>
            <a:p>
              <a:pPr defTabSz="1219169" hangingPunct="0">
                <a:defRPr/>
              </a:pPr>
              <a:r>
                <a:rPr sz="2000" b="1" kern="0">
                  <a:solidFill>
                    <a:srgbClr val="00F6FF"/>
                  </a:solidFill>
                  <a:latin typeface="Avenir Black" panose="02000503020000020003" pitchFamily="2" charset="0"/>
                  <a:cs typeface="Calibri" panose="020F0502020204030204" pitchFamily="34" charset="0"/>
                </a:rPr>
                <a:t>59</a:t>
              </a:r>
            </a:p>
          </p:txBody>
        </p:sp>
        <p:sp>
          <p:nvSpPr>
            <p:cNvPr id="239" name="Potential…"/>
            <p:cNvSpPr txBox="1"/>
            <p:nvPr/>
          </p:nvSpPr>
          <p:spPr>
            <a:xfrm>
              <a:off x="2868403" y="5949132"/>
              <a:ext cx="765919" cy="2899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p>
              <a:pPr algn="ctr" defTabSz="412750" hangingPunct="0">
                <a:lnSpc>
                  <a:spcPct val="70000"/>
                </a:lnSpc>
                <a:defRPr sz="3100">
                  <a:solidFill>
                    <a:srgbClr val="FFFFFF"/>
                  </a:solidFill>
                  <a:latin typeface="Avenir Medium"/>
                  <a:ea typeface="Avenir Medium"/>
                  <a:cs typeface="Avenir Medium"/>
                  <a:sym typeface="Avenir Medium"/>
                </a:defRPr>
              </a:pPr>
              <a:r>
                <a:rPr lang="es-ES" sz="1400" kern="0">
                  <a:solidFill>
                    <a:srgbClr val="FFFFFF"/>
                  </a:solidFill>
                  <a:latin typeface="Avenir Medium" panose="02000503020000020003" pitchFamily="2" charset="0"/>
                  <a:cs typeface="Calibri" panose="020F0502020204030204" pitchFamily="34" charset="0"/>
                  <a:sym typeface="Avenir Medium"/>
                </a:rPr>
                <a:t>Clientes Potenciales</a:t>
              </a:r>
              <a:endParaRPr sz="1400" kern="0">
                <a:solidFill>
                  <a:srgbClr val="FFFFFF"/>
                </a:solidFill>
                <a:latin typeface="Avenir Medium" panose="02000503020000020003" pitchFamily="2" charset="0"/>
                <a:cs typeface="Calibri" panose="020F0502020204030204" pitchFamily="34" charset="0"/>
                <a:sym typeface="Avenir Medium"/>
              </a:endParaRPr>
            </a:p>
          </p:txBody>
        </p:sp>
        <p:sp>
          <p:nvSpPr>
            <p:cNvPr id="240" name="+1.58B"/>
            <p:cNvSpPr txBox="1"/>
            <p:nvPr/>
          </p:nvSpPr>
          <p:spPr>
            <a:xfrm>
              <a:off x="2971236" y="5619305"/>
              <a:ext cx="560252" cy="282914"/>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l">
                <a:defRPr sz="6900">
                  <a:solidFill>
                    <a:srgbClr val="FFFFFF"/>
                  </a:solidFill>
                  <a:latin typeface="Avenir Next Condensed Demi Bold"/>
                  <a:ea typeface="Avenir Next Condensed Demi Bold"/>
                  <a:cs typeface="Avenir Next Condensed Demi Bold"/>
                  <a:sym typeface="Avenir Next Condensed Demi Bold"/>
                </a:defRPr>
              </a:lvl1pPr>
            </a:lstStyle>
            <a:p>
              <a:pPr defTabSz="1219169" hangingPunct="0">
                <a:defRPr/>
              </a:pPr>
              <a:r>
                <a:rPr sz="2000" b="1" kern="0">
                  <a:solidFill>
                    <a:srgbClr val="00F6FF"/>
                  </a:solidFill>
                  <a:latin typeface="Avenir Black" panose="02000503020000020003" pitchFamily="2" charset="0"/>
                  <a:cs typeface="Calibri" panose="020F0502020204030204" pitchFamily="34" charset="0"/>
                </a:rPr>
                <a:t>+1.</a:t>
              </a:r>
              <a:r>
                <a:rPr lang="es-PA" sz="2000" b="1" kern="0">
                  <a:solidFill>
                    <a:srgbClr val="00F6FF"/>
                  </a:solidFill>
                  <a:latin typeface="Avenir Black" panose="02000503020000020003" pitchFamily="2" charset="0"/>
                  <a:cs typeface="Calibri" panose="020F0502020204030204" pitchFamily="34" charset="0"/>
                </a:rPr>
                <a:t>6</a:t>
              </a:r>
              <a:r>
                <a:rPr sz="2000" b="1" kern="0">
                  <a:solidFill>
                    <a:srgbClr val="00F6FF"/>
                  </a:solidFill>
                  <a:latin typeface="Avenir Black" panose="02000503020000020003" pitchFamily="2" charset="0"/>
                  <a:cs typeface="Calibri" panose="020F0502020204030204" pitchFamily="34" charset="0"/>
                </a:rPr>
                <a:t>B</a:t>
              </a:r>
            </a:p>
          </p:txBody>
        </p:sp>
        <p:sp>
          <p:nvSpPr>
            <p:cNvPr id="2" name="Accessible…">
              <a:extLst>
                <a:ext uri="{FF2B5EF4-FFF2-40B4-BE49-F238E27FC236}">
                  <a16:creationId xmlns:a16="http://schemas.microsoft.com/office/drawing/2014/main" id="{7A5EBFF4-B5C3-812C-FBBB-A3F2D4EDA4C6}"/>
                </a:ext>
              </a:extLst>
            </p:cNvPr>
            <p:cNvSpPr txBox="1"/>
            <p:nvPr/>
          </p:nvSpPr>
          <p:spPr>
            <a:xfrm>
              <a:off x="2048034" y="5949132"/>
              <a:ext cx="765919" cy="2899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p>
              <a:pPr algn="ctr" defTabSz="412750" hangingPunct="0">
                <a:lnSpc>
                  <a:spcPct val="70000"/>
                </a:lnSpc>
                <a:defRPr sz="3100">
                  <a:solidFill>
                    <a:srgbClr val="FFFFFF"/>
                  </a:solidFill>
                  <a:latin typeface="Avenir Medium"/>
                  <a:ea typeface="Avenir Medium"/>
                  <a:cs typeface="Avenir Medium"/>
                  <a:sym typeface="Avenir Medium"/>
                </a:defRPr>
              </a:pPr>
              <a:r>
                <a:rPr lang="es-ES" sz="1400" kern="0">
                  <a:solidFill>
                    <a:srgbClr val="FFFFFF"/>
                  </a:solidFill>
                  <a:latin typeface="Avenir Medium" panose="02000503020000020003" pitchFamily="2" charset="0"/>
                  <a:cs typeface="Calibri" panose="020F0502020204030204" pitchFamily="34" charset="0"/>
                  <a:sym typeface="Avenir Medium"/>
                </a:rPr>
                <a:t>Del PIB Mundial</a:t>
              </a:r>
              <a:endParaRPr sz="1400" kern="0">
                <a:solidFill>
                  <a:srgbClr val="FFFFFF"/>
                </a:solidFill>
                <a:latin typeface="Avenir Medium" panose="02000503020000020003" pitchFamily="2" charset="0"/>
                <a:cs typeface="Calibri" panose="020F0502020204030204" pitchFamily="34" charset="0"/>
                <a:sym typeface="Avenir Medium"/>
              </a:endParaRPr>
            </a:p>
          </p:txBody>
        </p:sp>
        <p:sp>
          <p:nvSpPr>
            <p:cNvPr id="3" name="59">
              <a:extLst>
                <a:ext uri="{FF2B5EF4-FFF2-40B4-BE49-F238E27FC236}">
                  <a16:creationId xmlns:a16="http://schemas.microsoft.com/office/drawing/2014/main" id="{097B5C36-B92E-7F98-9C40-209F8A95A58E}"/>
                </a:ext>
              </a:extLst>
            </p:cNvPr>
            <p:cNvSpPr txBox="1"/>
            <p:nvPr/>
          </p:nvSpPr>
          <p:spPr>
            <a:xfrm>
              <a:off x="2216813" y="5619305"/>
              <a:ext cx="428360" cy="282914"/>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lgn="l">
                <a:defRPr sz="6900">
                  <a:solidFill>
                    <a:srgbClr val="FFFFFF"/>
                  </a:solidFill>
                  <a:latin typeface="Avenir Next Condensed Demi Bold"/>
                  <a:ea typeface="Avenir Next Condensed Demi Bold"/>
                  <a:cs typeface="Avenir Next Condensed Demi Bold"/>
                  <a:sym typeface="Avenir Next Condensed Demi Bold"/>
                </a:defRPr>
              </a:lvl1pPr>
            </a:lstStyle>
            <a:p>
              <a:pPr defTabSz="1219169" hangingPunct="0">
                <a:defRPr/>
              </a:pPr>
              <a:r>
                <a:rPr sz="2000" b="1" kern="0">
                  <a:solidFill>
                    <a:srgbClr val="00F6FF"/>
                  </a:solidFill>
                  <a:latin typeface="Avenir Black" panose="02000503020000020003" pitchFamily="2" charset="0"/>
                  <a:cs typeface="Calibri" panose="020F0502020204030204" pitchFamily="34" charset="0"/>
                </a:rPr>
                <a:t>59</a:t>
              </a:r>
              <a:r>
                <a:rPr lang="es-PA" sz="2000" b="1" kern="0">
                  <a:solidFill>
                    <a:srgbClr val="00F6FF"/>
                  </a:solidFill>
                  <a:latin typeface="Avenir Black" panose="02000503020000020003" pitchFamily="2" charset="0"/>
                  <a:cs typeface="Calibri" panose="020F0502020204030204" pitchFamily="34" charset="0"/>
                </a:rPr>
                <a:t>%</a:t>
              </a:r>
              <a:endParaRPr sz="2000" b="1" kern="0">
                <a:solidFill>
                  <a:srgbClr val="00F6FF"/>
                </a:solidFill>
                <a:latin typeface="Avenir Black" panose="02000503020000020003" pitchFamily="2" charset="0"/>
                <a:cs typeface="Calibri" panose="020F0502020204030204" pitchFamily="34" charset="0"/>
              </a:endParaRPr>
            </a:p>
          </p:txBody>
        </p:sp>
      </p:grpSp>
    </p:spTree>
  </p:cSld>
  <p:clrMapOvr>
    <a:masterClrMapping/>
  </p:clrMapOvr>
  <p:transition spd="slow">
    <p:push dir="u"/>
  </p:transition>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84" fill="hold"/>
                                        <p:tgtEl>
                                          <p:spTgt spid="11"/>
                                        </p:tgtEl>
                                      </p:cBhvr>
                                    </p:cmd>
                                  </p:childTnLst>
                                </p:cTn>
                              </p:par>
                              <p:par>
                                <p:cTn id="7" presetID="2" presetClass="entr" presetSubtype="8" fill="hold" nodeType="withEffect">
                                  <p:stCondLst>
                                    <p:cond delay="0"/>
                                  </p:stCondLst>
                                  <p:childTnLst>
                                    <p:set>
                                      <p:cBhvr>
                                        <p:cTn id="8" dur="1" fill="hold">
                                          <p:stCondLst>
                                            <p:cond delay="0"/>
                                          </p:stCondLst>
                                        </p:cTn>
                                        <p:tgtEl>
                                          <p:spTgt spid="12"/>
                                        </p:tgtEl>
                                        <p:attrNameLst>
                                          <p:attrName>style.visibility</p:attrName>
                                        </p:attrNameLst>
                                      </p:cBhvr>
                                      <p:to>
                                        <p:strVal val="visible"/>
                                      </p:to>
                                    </p:set>
                                    <p:anim calcmode="lin" valueType="num">
                                      <p:cBhvr additive="base">
                                        <p:cTn id="9" dur="500" fill="hold"/>
                                        <p:tgtEl>
                                          <p:spTgt spid="12"/>
                                        </p:tgtEl>
                                        <p:attrNameLst>
                                          <p:attrName>ppt_x</p:attrName>
                                        </p:attrNameLst>
                                      </p:cBhvr>
                                      <p:tavLst>
                                        <p:tav tm="0">
                                          <p:val>
                                            <p:strVal val="0-#ppt_w/2"/>
                                          </p:val>
                                        </p:tav>
                                        <p:tav tm="100000">
                                          <p:val>
                                            <p:strVal val="#ppt_x"/>
                                          </p:val>
                                        </p:tav>
                                      </p:tavLst>
                                    </p:anim>
                                    <p:anim calcmode="lin" valueType="num">
                                      <p:cBhvr additive="base">
                                        <p:cTn id="10"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1"/>
                </p:tgtEl>
              </p:cMediaNode>
            </p:video>
            <p:seq concurrent="1" nextAc="seek">
              <p:cTn id="12" restart="whenNotActive" fill="hold" evtFilter="cancelBubble" nodeType="interactiveSeq">
                <p:stCondLst>
                  <p:cond evt="onClick" delay="0">
                    <p:tgtEl>
                      <p:spTgt spid="11"/>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2F4C2-A23C-E972-17D8-0C6931078656}"/>
            </a:ext>
          </a:extLst>
        </p:cNvPr>
        <p:cNvGrpSpPr/>
        <p:nvPr/>
      </p:nvGrpSpPr>
      <p:grpSpPr>
        <a:xfrm>
          <a:off x="0" y="0"/>
          <a:ext cx="0" cy="0"/>
          <a:chOff x="0" y="0"/>
          <a:chExt cx="0" cy="0"/>
        </a:xfrm>
      </p:grpSpPr>
      <p:grpSp>
        <p:nvGrpSpPr>
          <p:cNvPr id="36" name="Grupo 1">
            <a:extLst>
              <a:ext uri="{FF2B5EF4-FFF2-40B4-BE49-F238E27FC236}">
                <a16:creationId xmlns:a16="http://schemas.microsoft.com/office/drawing/2014/main" id="{CDFFFE31-F27F-9C13-BAFB-F8C820101C9B}"/>
              </a:ext>
            </a:extLst>
          </p:cNvPr>
          <p:cNvGrpSpPr/>
          <p:nvPr/>
        </p:nvGrpSpPr>
        <p:grpSpPr>
          <a:xfrm>
            <a:off x="403690" y="1627477"/>
            <a:ext cx="5021633" cy="2512263"/>
            <a:chOff x="944389" y="6050664"/>
            <a:chExt cx="10043266" cy="5024525"/>
          </a:xfrm>
        </p:grpSpPr>
        <p:sp>
          <p:nvSpPr>
            <p:cNvPr id="37" name="Banking &amp; Financial Sector">
              <a:extLst>
                <a:ext uri="{FF2B5EF4-FFF2-40B4-BE49-F238E27FC236}">
                  <a16:creationId xmlns:a16="http://schemas.microsoft.com/office/drawing/2014/main" id="{B03E1477-5A3B-1852-55E3-22C29171E4FA}"/>
                </a:ext>
              </a:extLst>
            </p:cNvPr>
            <p:cNvSpPr txBox="1"/>
            <p:nvPr/>
          </p:nvSpPr>
          <p:spPr>
            <a:xfrm>
              <a:off x="944389" y="6050664"/>
              <a:ext cx="8581982" cy="1614674"/>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25400" tIns="25400" rIns="25400" bIns="25400" anchor="ctr">
              <a:spAutoFit/>
            </a:bodyPr>
            <a:lstStyle>
              <a:lvl1pPr algn="l" defTabSz="825500">
                <a:lnSpc>
                  <a:spcPct val="70000"/>
                </a:lnSpc>
                <a:defRPr sz="6800" cap="all">
                  <a:solidFill>
                    <a:srgbClr val="FFFFFF"/>
                  </a:solidFill>
                  <a:latin typeface="Avenir Medium"/>
                  <a:ea typeface="Avenir Medium"/>
                  <a:cs typeface="Avenir Medium"/>
                  <a:sym typeface="Avenir Medium"/>
                </a:defRPr>
              </a:lvl1pPr>
            </a:lstStyle>
            <a:p>
              <a:pPr defTabSz="412750" hangingPunct="0">
                <a:defRPr/>
              </a:pPr>
              <a:r>
                <a:rPr lang="es-ES" sz="3400" kern="0" dirty="0">
                  <a:latin typeface="Calibri" panose="020F0502020204030204" pitchFamily="34" charset="0"/>
                  <a:cs typeface="Calibri" panose="020F0502020204030204" pitchFamily="34" charset="0"/>
                </a:rPr>
                <a:t>Sector bancario y financiero</a:t>
              </a:r>
              <a:endParaRPr sz="3400" kern="0" dirty="0">
                <a:latin typeface="Calibri" panose="020F0502020204030204" pitchFamily="34" charset="0"/>
                <a:cs typeface="Calibri" panose="020F0502020204030204" pitchFamily="34" charset="0"/>
              </a:endParaRPr>
            </a:p>
          </p:txBody>
        </p:sp>
        <p:grpSp>
          <p:nvGrpSpPr>
            <p:cNvPr id="38" name="Group">
              <a:extLst>
                <a:ext uri="{FF2B5EF4-FFF2-40B4-BE49-F238E27FC236}">
                  <a16:creationId xmlns:a16="http://schemas.microsoft.com/office/drawing/2014/main" id="{55DE49BE-C387-7761-5CD7-2AFFF919CA23}"/>
                </a:ext>
              </a:extLst>
            </p:cNvPr>
            <p:cNvGrpSpPr/>
            <p:nvPr/>
          </p:nvGrpSpPr>
          <p:grpSpPr>
            <a:xfrm>
              <a:off x="944389" y="7608588"/>
              <a:ext cx="10043266" cy="3466601"/>
              <a:chOff x="-8676" y="0"/>
              <a:chExt cx="10043265" cy="3466599"/>
            </a:xfrm>
          </p:grpSpPr>
          <p:grpSp>
            <p:nvGrpSpPr>
              <p:cNvPr id="39" name="Group">
                <a:extLst>
                  <a:ext uri="{FF2B5EF4-FFF2-40B4-BE49-F238E27FC236}">
                    <a16:creationId xmlns:a16="http://schemas.microsoft.com/office/drawing/2014/main" id="{2D4779ED-6938-F196-4EB0-EBB5EF08ED65}"/>
                  </a:ext>
                </a:extLst>
              </p:cNvPr>
              <p:cNvGrpSpPr/>
              <p:nvPr/>
            </p:nvGrpSpPr>
            <p:grpSpPr>
              <a:xfrm>
                <a:off x="-8676" y="0"/>
                <a:ext cx="10043265" cy="2345691"/>
                <a:chOff x="-8675" y="0"/>
                <a:chExt cx="10043262" cy="2345690"/>
              </a:xfrm>
            </p:grpSpPr>
            <p:sp>
              <p:nvSpPr>
                <p:cNvPr id="41" name="Total assets…">
                  <a:extLst>
                    <a:ext uri="{FF2B5EF4-FFF2-40B4-BE49-F238E27FC236}">
                      <a16:creationId xmlns:a16="http://schemas.microsoft.com/office/drawing/2014/main" id="{2521256A-EAE0-B871-C0F8-CC2114DC512F}"/>
                    </a:ext>
                  </a:extLst>
                </p:cNvPr>
                <p:cNvSpPr txBox="1"/>
                <p:nvPr/>
              </p:nvSpPr>
              <p:spPr>
                <a:xfrm>
                  <a:off x="100309" y="0"/>
                  <a:ext cx="6687430" cy="2345690"/>
                </a:xfrm>
                <a:prstGeom prst="rect">
                  <a:avLst/>
                </a:prstGeom>
                <a:noFill/>
                <a:ln w="12700" cap="flat">
                  <a:noFill/>
                  <a:miter lim="400000"/>
                </a:ln>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25400" tIns="25400" rIns="25400" bIns="25400" numCol="1" anchor="t">
                  <a:noAutofit/>
                </a:bodyPr>
                <a:lstStyle/>
                <a:p>
                  <a:pPr defTabSz="412750" hangingPunct="0">
                    <a:lnSpc>
                      <a:spcPct val="70000"/>
                    </a:lnSpc>
                    <a:defRPr sz="4200">
                      <a:solidFill>
                        <a:srgbClr val="FFFFFF"/>
                      </a:solidFill>
                      <a:latin typeface="Avenir Heavy"/>
                      <a:ea typeface="Avenir Heavy"/>
                      <a:cs typeface="Avenir Heavy"/>
                      <a:sym typeface="Avenir Heavy"/>
                    </a:defRPr>
                  </a:pPr>
                  <a:r>
                    <a:rPr lang="es-ES" sz="2100" kern="0">
                      <a:solidFill>
                        <a:srgbClr val="FFFFFF"/>
                      </a:solidFill>
                      <a:latin typeface="Calibri" panose="020F0502020204030204" pitchFamily="34" charset="0"/>
                      <a:cs typeface="Calibri" panose="020F0502020204030204" pitchFamily="34" charset="0"/>
                      <a:sym typeface="Avenir Heavy"/>
                    </a:rPr>
                    <a:t>Activos totales</a:t>
                  </a:r>
                  <a:endParaRPr sz="2100" kern="0">
                    <a:solidFill>
                      <a:srgbClr val="FFFFFF"/>
                    </a:solidFill>
                    <a:latin typeface="Calibri" panose="020F0502020204030204" pitchFamily="34" charset="0"/>
                    <a:cs typeface="Calibri" panose="020F0502020204030204" pitchFamily="34" charset="0"/>
                    <a:sym typeface="Avenir Heavy"/>
                  </a:endParaRPr>
                </a:p>
                <a:p>
                  <a:pPr defTabSz="412750" hangingPunct="0">
                    <a:lnSpc>
                      <a:spcPct val="70000"/>
                    </a:lnSpc>
                    <a:defRPr sz="4200">
                      <a:solidFill>
                        <a:srgbClr val="FFFFFF"/>
                      </a:solidFill>
                      <a:latin typeface="Avenir Heavy"/>
                      <a:ea typeface="Avenir Heavy"/>
                      <a:cs typeface="Avenir Heavy"/>
                      <a:sym typeface="Avenir Heavy"/>
                    </a:defRPr>
                  </a:pPr>
                  <a:endParaRPr sz="2100" kern="0">
                    <a:solidFill>
                      <a:srgbClr val="FFFFFF"/>
                    </a:solidFill>
                    <a:latin typeface="Calibri" panose="020F0502020204030204" pitchFamily="34" charset="0"/>
                    <a:cs typeface="Calibri" panose="020F0502020204030204" pitchFamily="34" charset="0"/>
                    <a:sym typeface="Avenir Heavy"/>
                  </a:endParaRPr>
                </a:p>
                <a:p>
                  <a:pPr defTabSz="412750" hangingPunct="0">
                    <a:lnSpc>
                      <a:spcPct val="70000"/>
                    </a:lnSpc>
                    <a:defRPr sz="4200">
                      <a:solidFill>
                        <a:srgbClr val="FFFFFF"/>
                      </a:solidFill>
                      <a:latin typeface="Avenir Heavy"/>
                      <a:ea typeface="Avenir Heavy"/>
                      <a:cs typeface="Avenir Heavy"/>
                      <a:sym typeface="Avenir Heavy"/>
                    </a:defRPr>
                  </a:pPr>
                  <a:endParaRPr sz="2100" kern="0">
                    <a:solidFill>
                      <a:srgbClr val="FFFFFF"/>
                    </a:solidFill>
                    <a:latin typeface="Calibri" panose="020F0502020204030204" pitchFamily="34" charset="0"/>
                    <a:cs typeface="Calibri" panose="020F0502020204030204" pitchFamily="34" charset="0"/>
                    <a:sym typeface="Avenir Heavy"/>
                  </a:endParaRPr>
                </a:p>
                <a:p>
                  <a:pPr defTabSz="412750" hangingPunct="0">
                    <a:lnSpc>
                      <a:spcPct val="70000"/>
                    </a:lnSpc>
                    <a:defRPr sz="4200">
                      <a:solidFill>
                        <a:srgbClr val="FFFFFF"/>
                      </a:solidFill>
                      <a:latin typeface="Avenir Heavy"/>
                      <a:ea typeface="Avenir Heavy"/>
                      <a:cs typeface="Avenir Heavy"/>
                      <a:sym typeface="Avenir Heavy"/>
                    </a:defRPr>
                  </a:pPr>
                  <a:r>
                    <a:rPr lang="es-ES" sz="2100" kern="0">
                      <a:solidFill>
                        <a:srgbClr val="FFFFFF"/>
                      </a:solidFill>
                      <a:latin typeface="Calibri" panose="020F0502020204030204" pitchFamily="34" charset="0"/>
                      <a:cs typeface="Calibri" panose="020F0502020204030204" pitchFamily="34" charset="0"/>
                      <a:sym typeface="Avenir Heavy"/>
                    </a:rPr>
                    <a:t>hasta enero de </a:t>
                  </a:r>
                  <a:r>
                    <a:rPr sz="2100" kern="0">
                      <a:solidFill>
                        <a:srgbClr val="FFFFFF"/>
                      </a:solidFill>
                      <a:latin typeface="Calibri" panose="020F0502020204030204" pitchFamily="34" charset="0"/>
                      <a:cs typeface="Calibri" panose="020F0502020204030204" pitchFamily="34" charset="0"/>
                      <a:sym typeface="Avenir Heavy"/>
                    </a:rPr>
                    <a:t>202</a:t>
                  </a:r>
                  <a:r>
                    <a:rPr lang="es-PA" sz="2100" kern="0">
                      <a:solidFill>
                        <a:srgbClr val="FFFFFF"/>
                      </a:solidFill>
                      <a:latin typeface="Calibri" panose="020F0502020204030204" pitchFamily="34" charset="0"/>
                      <a:cs typeface="Calibri" panose="020F0502020204030204" pitchFamily="34" charset="0"/>
                      <a:sym typeface="Avenir Heavy"/>
                    </a:rPr>
                    <a:t>4</a:t>
                  </a:r>
                  <a:endParaRPr sz="2100" kern="0">
                    <a:solidFill>
                      <a:srgbClr val="FFFFFF"/>
                    </a:solidFill>
                    <a:latin typeface="Calibri" panose="020F0502020204030204" pitchFamily="34" charset="0"/>
                    <a:cs typeface="Calibri" panose="020F0502020204030204" pitchFamily="34" charset="0"/>
                    <a:sym typeface="Avenir Heavy"/>
                  </a:endParaRPr>
                </a:p>
              </p:txBody>
            </p:sp>
            <p:sp>
              <p:nvSpPr>
                <p:cNvPr id="42" name="US$ 142 Billion">
                  <a:extLst>
                    <a:ext uri="{FF2B5EF4-FFF2-40B4-BE49-F238E27FC236}">
                      <a16:creationId xmlns:a16="http://schemas.microsoft.com/office/drawing/2014/main" id="{24A9DC09-622A-0D80-5165-D4E271171E1D}"/>
                    </a:ext>
                  </a:extLst>
                </p:cNvPr>
                <p:cNvSpPr txBox="1"/>
                <p:nvPr/>
              </p:nvSpPr>
              <p:spPr>
                <a:xfrm>
                  <a:off x="-8675" y="259399"/>
                  <a:ext cx="10043262" cy="1295401"/>
                </a:xfrm>
                <a:prstGeom prst="rect">
                  <a:avLst/>
                </a:prstGeom>
                <a:noFill/>
                <a:ln w="12700" cap="flat">
                  <a:noFill/>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25400" tIns="25400" rIns="25400" bIns="25400" numCol="1" anchor="ctr">
                  <a:noAutofit/>
                </a:bodyPr>
                <a:lstStyle>
                  <a:lvl1pPr algn="l">
                    <a:defRPr sz="6900">
                      <a:solidFill>
                        <a:srgbClr val="FFFFFF"/>
                      </a:solidFill>
                      <a:latin typeface="Avenir Next Condensed Demi Bold"/>
                      <a:ea typeface="Avenir Next Condensed Demi Bold"/>
                      <a:cs typeface="Avenir Next Condensed Demi Bold"/>
                      <a:sym typeface="Avenir Next Condensed Demi Bold"/>
                    </a:defRPr>
                  </a:lvl1pPr>
                </a:lstStyle>
                <a:p>
                  <a:pPr defTabSz="1219169" hangingPunct="0">
                    <a:defRPr/>
                  </a:pPr>
                  <a:r>
                    <a:rPr lang="es-PA" sz="2400" kern="0">
                      <a:latin typeface="Calibri" panose="020F0502020204030204" pitchFamily="34" charset="0"/>
                      <a:cs typeface="Calibri" panose="020F0502020204030204" pitchFamily="34" charset="0"/>
                    </a:rPr>
                    <a:t>146,211 </a:t>
                  </a:r>
                  <a:r>
                    <a:rPr lang="es-ES" sz="2400" kern="0">
                      <a:latin typeface="Calibri" panose="020F0502020204030204" pitchFamily="34" charset="0"/>
                      <a:cs typeface="Calibri" panose="020F0502020204030204" pitchFamily="34" charset="0"/>
                    </a:rPr>
                    <a:t>millones de dólares </a:t>
                  </a:r>
                  <a:endParaRPr sz="2400" kern="0">
                    <a:latin typeface="Calibri" panose="020F0502020204030204" pitchFamily="34" charset="0"/>
                    <a:cs typeface="Calibri" panose="020F0502020204030204" pitchFamily="34" charset="0"/>
                  </a:endParaRPr>
                </a:p>
              </p:txBody>
            </p:sp>
          </p:grpSp>
          <p:sp>
            <p:nvSpPr>
              <p:cNvPr id="40" name="Global Competitiveness Index…">
                <a:extLst>
                  <a:ext uri="{FF2B5EF4-FFF2-40B4-BE49-F238E27FC236}">
                    <a16:creationId xmlns:a16="http://schemas.microsoft.com/office/drawing/2014/main" id="{DD83F3BE-F0E9-2489-7E4A-9A88DB4DC967}"/>
                  </a:ext>
                </a:extLst>
              </p:cNvPr>
              <p:cNvSpPr txBox="1"/>
              <p:nvPr/>
            </p:nvSpPr>
            <p:spPr>
              <a:xfrm>
                <a:off x="92958" y="2376558"/>
                <a:ext cx="8430529" cy="1090041"/>
              </a:xfrm>
              <a:prstGeom prst="rect">
                <a:avLst/>
              </a:prstGeom>
              <a:noFill/>
              <a:ln w="12700" cap="flat">
                <a:noFill/>
                <a:miter lim="400000"/>
              </a:ln>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25400" tIns="25400" rIns="25400" bIns="25400" numCol="1" anchor="t">
                <a:spAutoFit/>
              </a:bodyPr>
              <a:lstStyle/>
              <a:p>
                <a:pPr defTabSz="412750" hangingPunct="0">
                  <a:lnSpc>
                    <a:spcPct val="70000"/>
                  </a:lnSpc>
                  <a:defRPr sz="4200">
                    <a:solidFill>
                      <a:srgbClr val="FFFFFF"/>
                    </a:solidFill>
                    <a:latin typeface="Avenir Heavy"/>
                    <a:ea typeface="Avenir Heavy"/>
                    <a:cs typeface="Avenir Heavy"/>
                    <a:sym typeface="Avenir Heavy"/>
                  </a:defRPr>
                </a:pPr>
                <a:r>
                  <a:rPr lang="es-ES" sz="1550" kern="0">
                    <a:solidFill>
                      <a:srgbClr val="FFFFFF"/>
                    </a:solidFill>
                    <a:latin typeface="Calibri" panose="020F0502020204030204" pitchFamily="34" charset="0"/>
                    <a:cs typeface="Calibri" panose="020F0502020204030204" pitchFamily="34" charset="0"/>
                    <a:sym typeface="Avenir Heavy"/>
                  </a:rPr>
                  <a:t>Índice Global de Competitividad</a:t>
                </a:r>
                <a:endParaRPr sz="1550" kern="0">
                  <a:solidFill>
                    <a:srgbClr val="FFFFFF"/>
                  </a:solidFill>
                  <a:latin typeface="Calibri" panose="020F0502020204030204" pitchFamily="34" charset="0"/>
                  <a:cs typeface="Calibri" panose="020F0502020204030204" pitchFamily="34" charset="0"/>
                  <a:sym typeface="Avenir Heavy"/>
                </a:endParaRPr>
              </a:p>
              <a:p>
                <a:pPr defTabSz="412750" hangingPunct="0">
                  <a:lnSpc>
                    <a:spcPct val="70000"/>
                  </a:lnSpc>
                  <a:defRPr sz="4200">
                    <a:solidFill>
                      <a:srgbClr val="FFFFFF"/>
                    </a:solidFill>
                    <a:latin typeface="Avenir Heavy"/>
                    <a:ea typeface="Avenir Heavy"/>
                    <a:cs typeface="Avenir Heavy"/>
                    <a:sym typeface="Avenir Heavy"/>
                  </a:defRPr>
                </a:pPr>
                <a:r>
                  <a:rPr lang="es-PA" sz="1550" kern="0">
                    <a:solidFill>
                      <a:srgbClr val="FFFFFF"/>
                    </a:solidFill>
                    <a:latin typeface="Calibri" panose="020F0502020204030204" pitchFamily="34" charset="0"/>
                    <a:cs typeface="Calibri" panose="020F0502020204030204" pitchFamily="34" charset="0"/>
                    <a:sym typeface="Avenir Heavy"/>
                  </a:rPr>
                  <a:t>Solidez de Sistema Bancario </a:t>
                </a:r>
                <a:r>
                  <a:rPr sz="2850" kern="0">
                    <a:solidFill>
                      <a:srgbClr val="FFFFFF"/>
                    </a:solidFill>
                    <a:latin typeface="Calibri" panose="020F0502020204030204" pitchFamily="34" charset="0"/>
                    <a:cs typeface="Calibri" panose="020F0502020204030204" pitchFamily="34" charset="0"/>
                    <a:sym typeface="Avenir Heavy"/>
                  </a:rPr>
                  <a:t>#16</a:t>
                </a:r>
              </a:p>
            </p:txBody>
          </p:sp>
        </p:grpSp>
      </p:grpSp>
      <p:sp>
        <p:nvSpPr>
          <p:cNvPr id="44" name="Banks in…">
            <a:extLst>
              <a:ext uri="{FF2B5EF4-FFF2-40B4-BE49-F238E27FC236}">
                <a16:creationId xmlns:a16="http://schemas.microsoft.com/office/drawing/2014/main" id="{517C53D1-48D4-2832-1A1F-3480137CCE7E}"/>
              </a:ext>
            </a:extLst>
          </p:cNvPr>
          <p:cNvSpPr/>
          <p:nvPr/>
        </p:nvSpPr>
        <p:spPr>
          <a:xfrm>
            <a:off x="6393374" y="6080027"/>
            <a:ext cx="1923210" cy="229037"/>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25400" tIns="25400" rIns="25400" bIns="25400" numCol="1" anchor="t">
            <a:spAutoFit/>
          </a:bodyPr>
          <a:lstStyle/>
          <a:p>
            <a:pPr defTabSz="412750" hangingPunct="0">
              <a:lnSpc>
                <a:spcPct val="70000"/>
              </a:lnSpc>
              <a:defRPr sz="3500">
                <a:solidFill>
                  <a:srgbClr val="FFFFFF"/>
                </a:solidFill>
                <a:latin typeface="Avenir Heavy"/>
                <a:ea typeface="Avenir Heavy"/>
                <a:cs typeface="Avenir Heavy"/>
                <a:sym typeface="Avenir Heavy"/>
              </a:defRPr>
            </a:pPr>
            <a:r>
              <a:rPr lang="es-ES" sz="1550" kern="0">
                <a:solidFill>
                  <a:srgbClr val="FFFFFF"/>
                </a:solidFill>
                <a:latin typeface="Calibri" panose="020F0502020204030204" pitchFamily="34" charset="0"/>
                <a:cs typeface="Calibri" panose="020F0502020204030204" pitchFamily="34" charset="0"/>
                <a:sym typeface="Avenir Heavy"/>
              </a:rPr>
              <a:t>Bancos Operativos</a:t>
            </a:r>
            <a:endParaRPr sz="1550" kern="0">
              <a:solidFill>
                <a:srgbClr val="FFFFFF"/>
              </a:solidFill>
              <a:latin typeface="Calibri" panose="020F0502020204030204" pitchFamily="34" charset="0"/>
              <a:cs typeface="Calibri" panose="020F0502020204030204" pitchFamily="34" charset="0"/>
              <a:sym typeface="Avenir Heavy"/>
            </a:endParaRPr>
          </a:p>
        </p:txBody>
      </p:sp>
      <p:pic>
        <p:nvPicPr>
          <p:cNvPr id="46" name="Image">
            <a:extLst>
              <a:ext uri="{FF2B5EF4-FFF2-40B4-BE49-F238E27FC236}">
                <a16:creationId xmlns:a16="http://schemas.microsoft.com/office/drawing/2014/main" id="{F886AA11-CDD0-A101-51B9-10A8EFAFF52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8349407" y="5835841"/>
            <a:ext cx="1111730" cy="1022160"/>
          </a:xfrm>
          <a:prstGeom prst="rect">
            <a:avLst/>
          </a:prstGeom>
          <a:ln w="12700" cap="flat">
            <a:noFill/>
            <a:miter lim="400000"/>
          </a:ln>
          <a:effectLst/>
        </p:spPr>
      </p:pic>
      <p:sp>
        <p:nvSpPr>
          <p:cNvPr id="47" name="Countries with banks in Panama possessing general, international and representative office licenses">
            <a:extLst>
              <a:ext uri="{FF2B5EF4-FFF2-40B4-BE49-F238E27FC236}">
                <a16:creationId xmlns:a16="http://schemas.microsoft.com/office/drawing/2014/main" id="{AE47A999-3293-3D64-50FF-BE941B743CCF}"/>
              </a:ext>
            </a:extLst>
          </p:cNvPr>
          <p:cNvSpPr/>
          <p:nvPr/>
        </p:nvSpPr>
        <p:spPr>
          <a:xfrm>
            <a:off x="9360190" y="6007622"/>
            <a:ext cx="2488910" cy="562975"/>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25400" tIns="25400" rIns="25400" bIns="25400" numCol="1" anchor="t">
            <a:spAutoFit/>
          </a:bodyPr>
          <a:lstStyle>
            <a:lvl1pPr algn="l" defTabSz="825500">
              <a:lnSpc>
                <a:spcPct val="70000"/>
              </a:lnSpc>
              <a:defRPr>
                <a:solidFill>
                  <a:srgbClr val="FFFFFF"/>
                </a:solidFill>
                <a:latin typeface="Avenir Heavy"/>
                <a:ea typeface="Avenir Heavy"/>
                <a:cs typeface="Avenir Heavy"/>
                <a:sym typeface="Avenir Heavy"/>
              </a:defRPr>
            </a:lvl1pPr>
          </a:lstStyle>
          <a:p>
            <a:pPr defTabSz="412750" hangingPunct="0">
              <a:defRPr/>
            </a:pPr>
            <a:r>
              <a:rPr lang="es-ES" sz="1550" kern="0">
                <a:latin typeface="Calibri" panose="020F0502020204030204" pitchFamily="34" charset="0"/>
                <a:cs typeface="Calibri" panose="020F0502020204030204" pitchFamily="34" charset="0"/>
              </a:rPr>
              <a:t>Países con bancos en Panamá con licencia general y licencia de representación </a:t>
            </a:r>
          </a:p>
        </p:txBody>
      </p:sp>
      <p:sp>
        <p:nvSpPr>
          <p:cNvPr id="48" name="Investment Grade…">
            <a:extLst>
              <a:ext uri="{FF2B5EF4-FFF2-40B4-BE49-F238E27FC236}">
                <a16:creationId xmlns:a16="http://schemas.microsoft.com/office/drawing/2014/main" id="{1B8C3ABF-6A89-1CFB-4EB3-92CE662102C5}"/>
              </a:ext>
            </a:extLst>
          </p:cNvPr>
          <p:cNvSpPr txBox="1"/>
          <p:nvPr/>
        </p:nvSpPr>
        <p:spPr>
          <a:xfrm>
            <a:off x="403690" y="5850554"/>
            <a:ext cx="3851340" cy="111235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25400" tIns="25400" rIns="25400" bIns="25400">
            <a:spAutoFit/>
          </a:bodyPr>
          <a:lstStyle/>
          <a:p>
            <a:pPr defTabSz="412750" hangingPunct="0">
              <a:lnSpc>
                <a:spcPct val="70000"/>
              </a:lnSpc>
              <a:defRPr sz="4200">
                <a:solidFill>
                  <a:srgbClr val="FFFFFF"/>
                </a:solidFill>
                <a:latin typeface="Avenir Heavy"/>
                <a:ea typeface="Avenir Heavy"/>
                <a:cs typeface="Avenir Heavy"/>
                <a:sym typeface="Avenir Heavy"/>
              </a:defRPr>
            </a:pPr>
            <a:r>
              <a:rPr lang="es-ES" sz="1550" kern="0">
                <a:solidFill>
                  <a:srgbClr val="FFFFFF"/>
                </a:solidFill>
                <a:latin typeface="Calibri" panose="020F0502020204030204" pitchFamily="34" charset="0"/>
                <a:cs typeface="Calibri" panose="020F0502020204030204" pitchFamily="34" charset="0"/>
                <a:sym typeface="Avenir Heavy"/>
              </a:rPr>
              <a:t>Grado de Inversión</a:t>
            </a:r>
            <a:endParaRPr sz="1550" kern="0">
              <a:solidFill>
                <a:srgbClr val="FFFFFF"/>
              </a:solidFill>
              <a:latin typeface="Calibri" panose="020F0502020204030204" pitchFamily="34" charset="0"/>
              <a:cs typeface="Calibri" panose="020F0502020204030204" pitchFamily="34" charset="0"/>
              <a:sym typeface="Avenir Heavy"/>
            </a:endParaRPr>
          </a:p>
          <a:p>
            <a:pPr marL="159355" indent="-159355" defTabSz="412750" hangingPunct="0">
              <a:lnSpc>
                <a:spcPct val="70000"/>
              </a:lnSpc>
              <a:buSzPct val="100000"/>
              <a:buFontTx/>
              <a:buChar char="•"/>
              <a:defRPr sz="4200">
                <a:solidFill>
                  <a:srgbClr val="FFFFFF"/>
                </a:solidFill>
                <a:latin typeface="Avenir Heavy"/>
                <a:ea typeface="Avenir Heavy"/>
                <a:cs typeface="Avenir Heavy"/>
                <a:sym typeface="Avenir Heavy"/>
              </a:defRPr>
            </a:pPr>
            <a:r>
              <a:rPr sz="1550" kern="0">
                <a:solidFill>
                  <a:srgbClr val="FFFFFF"/>
                </a:solidFill>
                <a:latin typeface="Calibri" panose="020F0502020204030204" pitchFamily="34" charset="0"/>
                <a:cs typeface="Calibri" panose="020F0502020204030204" pitchFamily="34" charset="0"/>
                <a:sym typeface="Avenir Heavy"/>
              </a:rPr>
              <a:t>Standard &amp; Poor’s       </a:t>
            </a:r>
            <a:r>
              <a:rPr sz="1700" kern="0">
                <a:solidFill>
                  <a:srgbClr val="FFFFFF"/>
                </a:solidFill>
                <a:latin typeface="Calibri" panose="020F0502020204030204" pitchFamily="34" charset="0"/>
                <a:cs typeface="Calibri" panose="020F0502020204030204" pitchFamily="34" charset="0"/>
                <a:sym typeface="Avenir Heavy"/>
              </a:rPr>
              <a:t>BBB</a:t>
            </a:r>
          </a:p>
          <a:p>
            <a:pPr marL="159355" indent="-159355" defTabSz="412750" hangingPunct="0">
              <a:lnSpc>
                <a:spcPct val="70000"/>
              </a:lnSpc>
              <a:buSzPct val="100000"/>
              <a:buFontTx/>
              <a:buChar char="•"/>
              <a:defRPr sz="4200">
                <a:solidFill>
                  <a:srgbClr val="FFFFFF"/>
                </a:solidFill>
                <a:latin typeface="Avenir Heavy"/>
                <a:ea typeface="Avenir Heavy"/>
                <a:cs typeface="Avenir Heavy"/>
                <a:sym typeface="Avenir Heavy"/>
              </a:defRPr>
            </a:pPr>
            <a:r>
              <a:rPr sz="1550" kern="0">
                <a:solidFill>
                  <a:srgbClr val="FFFFFF"/>
                </a:solidFill>
                <a:latin typeface="Calibri" panose="020F0502020204030204" pitchFamily="34" charset="0"/>
                <a:cs typeface="Calibri" panose="020F0502020204030204" pitchFamily="34" charset="0"/>
                <a:sym typeface="Avenir Heavy"/>
              </a:rPr>
              <a:t>Moody’s                     </a:t>
            </a:r>
            <a:r>
              <a:rPr lang="es-PA" sz="1550" kern="0">
                <a:solidFill>
                  <a:srgbClr val="FFFFFF"/>
                </a:solidFill>
                <a:latin typeface="Calibri" panose="020F0502020204030204" pitchFamily="34" charset="0"/>
                <a:cs typeface="Calibri" panose="020F0502020204030204" pitchFamily="34" charset="0"/>
                <a:sym typeface="Avenir Heavy"/>
              </a:rPr>
              <a:t>  </a:t>
            </a:r>
            <a:r>
              <a:rPr sz="1550" kern="0">
                <a:solidFill>
                  <a:srgbClr val="FFFFFF"/>
                </a:solidFill>
                <a:latin typeface="Calibri" panose="020F0502020204030204" pitchFamily="34" charset="0"/>
                <a:cs typeface="Calibri" panose="020F0502020204030204" pitchFamily="34" charset="0"/>
                <a:sym typeface="Avenir Heavy"/>
              </a:rPr>
              <a:t> </a:t>
            </a:r>
            <a:r>
              <a:rPr sz="1700" kern="0">
                <a:solidFill>
                  <a:srgbClr val="FFFFFF"/>
                </a:solidFill>
                <a:latin typeface="Calibri" panose="020F0502020204030204" pitchFamily="34" charset="0"/>
                <a:cs typeface="Calibri" panose="020F0502020204030204" pitchFamily="34" charset="0"/>
                <a:sym typeface="Avenir Heavy"/>
              </a:rPr>
              <a:t>Baa</a:t>
            </a:r>
            <a:r>
              <a:rPr lang="es-PA" sz="1700" kern="0">
                <a:solidFill>
                  <a:srgbClr val="FFFFFF"/>
                </a:solidFill>
                <a:latin typeface="Calibri" panose="020F0502020204030204" pitchFamily="34" charset="0"/>
                <a:cs typeface="Calibri" panose="020F0502020204030204" pitchFamily="34" charset="0"/>
                <a:sym typeface="Avenir Heavy"/>
              </a:rPr>
              <a:t>3</a:t>
            </a:r>
            <a:r>
              <a:rPr sz="1550" kern="0">
                <a:solidFill>
                  <a:srgbClr val="FFFFFF"/>
                </a:solidFill>
                <a:latin typeface="Calibri" panose="020F0502020204030204" pitchFamily="34" charset="0"/>
                <a:cs typeface="Calibri" panose="020F0502020204030204" pitchFamily="34" charset="0"/>
                <a:sym typeface="Avenir Heavy"/>
              </a:rPr>
              <a:t> </a:t>
            </a:r>
          </a:p>
          <a:p>
            <a:pPr marL="159355" indent="-159355" defTabSz="412750" hangingPunct="0">
              <a:lnSpc>
                <a:spcPct val="70000"/>
              </a:lnSpc>
              <a:buSzPct val="100000"/>
              <a:buFontTx/>
              <a:buChar char="•"/>
              <a:defRPr sz="4200">
                <a:solidFill>
                  <a:srgbClr val="FFFFFF"/>
                </a:solidFill>
                <a:latin typeface="Avenir Heavy"/>
                <a:ea typeface="Avenir Heavy"/>
                <a:cs typeface="Avenir Heavy"/>
                <a:sym typeface="Avenir Heavy"/>
              </a:defRPr>
            </a:pPr>
            <a:r>
              <a:rPr sz="1550" kern="0">
                <a:solidFill>
                  <a:srgbClr val="FFFFFF"/>
                </a:solidFill>
                <a:latin typeface="Calibri" panose="020F0502020204030204" pitchFamily="34" charset="0"/>
                <a:cs typeface="Calibri" panose="020F0502020204030204" pitchFamily="34" charset="0"/>
                <a:sym typeface="Avenir Heavy"/>
              </a:rPr>
              <a:t>Fitch                            </a:t>
            </a:r>
            <a:r>
              <a:rPr lang="es-PA" sz="1550" kern="0">
                <a:solidFill>
                  <a:srgbClr val="FFFFFF"/>
                </a:solidFill>
                <a:latin typeface="Calibri" panose="020F0502020204030204" pitchFamily="34" charset="0"/>
                <a:cs typeface="Calibri" panose="020F0502020204030204" pitchFamily="34" charset="0"/>
                <a:sym typeface="Avenir Heavy"/>
              </a:rPr>
              <a:t>   </a:t>
            </a:r>
            <a:r>
              <a:rPr sz="1700" kern="0">
                <a:solidFill>
                  <a:srgbClr val="FFFFFF"/>
                </a:solidFill>
                <a:latin typeface="Calibri" panose="020F0502020204030204" pitchFamily="34" charset="0"/>
                <a:cs typeface="Calibri" panose="020F0502020204030204" pitchFamily="34" charset="0"/>
                <a:sym typeface="Avenir Heavy"/>
              </a:rPr>
              <a:t>BB</a:t>
            </a:r>
            <a:r>
              <a:rPr lang="es-PA" sz="1700" kern="0">
                <a:solidFill>
                  <a:srgbClr val="FFFFFF"/>
                </a:solidFill>
                <a:latin typeface="Calibri" panose="020F0502020204030204" pitchFamily="34" charset="0"/>
                <a:cs typeface="Calibri" panose="020F0502020204030204" pitchFamily="34" charset="0"/>
                <a:sym typeface="Avenir Heavy"/>
              </a:rPr>
              <a:t>+</a:t>
            </a:r>
            <a:endParaRPr sz="1550" kern="0">
              <a:solidFill>
                <a:srgbClr val="FFFFFF"/>
              </a:solidFill>
              <a:latin typeface="Calibri" panose="020F0502020204030204" pitchFamily="34" charset="0"/>
              <a:cs typeface="Calibri" panose="020F0502020204030204" pitchFamily="34" charset="0"/>
              <a:sym typeface="Avenir Heavy"/>
            </a:endParaRPr>
          </a:p>
          <a:p>
            <a:pPr defTabSz="412750" hangingPunct="0">
              <a:lnSpc>
                <a:spcPct val="70000"/>
              </a:lnSpc>
              <a:defRPr sz="4200">
                <a:solidFill>
                  <a:srgbClr val="FFFFFF"/>
                </a:solidFill>
                <a:latin typeface="Avenir Heavy"/>
                <a:ea typeface="Avenir Heavy"/>
                <a:cs typeface="Avenir Heavy"/>
                <a:sym typeface="Avenir Heavy"/>
              </a:defRPr>
            </a:pPr>
            <a:endParaRPr sz="1550" kern="0">
              <a:solidFill>
                <a:srgbClr val="FFFFFF"/>
              </a:solidFill>
              <a:latin typeface="Calibri" panose="020F0502020204030204" pitchFamily="34" charset="0"/>
              <a:cs typeface="Calibri" panose="020F0502020204030204" pitchFamily="34" charset="0"/>
              <a:sym typeface="Avenir Heavy"/>
            </a:endParaRPr>
          </a:p>
          <a:p>
            <a:pPr defTabSz="412750" hangingPunct="0">
              <a:lnSpc>
                <a:spcPct val="70000"/>
              </a:lnSpc>
              <a:defRPr sz="4200">
                <a:solidFill>
                  <a:srgbClr val="FFFFFF"/>
                </a:solidFill>
                <a:latin typeface="Avenir Heavy"/>
                <a:ea typeface="Avenir Heavy"/>
                <a:cs typeface="Avenir Heavy"/>
                <a:sym typeface="Avenir Heavy"/>
              </a:defRPr>
            </a:pPr>
            <a:endParaRPr sz="1550" kern="0">
              <a:solidFill>
                <a:srgbClr val="FFFFFF"/>
              </a:solidFill>
              <a:latin typeface="Calibri" panose="020F0502020204030204" pitchFamily="34" charset="0"/>
              <a:cs typeface="Calibri" panose="020F0502020204030204" pitchFamily="34" charset="0"/>
              <a:sym typeface="Avenir Heavy"/>
            </a:endParaRPr>
          </a:p>
        </p:txBody>
      </p:sp>
      <p:sp>
        <p:nvSpPr>
          <p:cNvPr id="49" name="Oval 48">
            <a:extLst>
              <a:ext uri="{FF2B5EF4-FFF2-40B4-BE49-F238E27FC236}">
                <a16:creationId xmlns:a16="http://schemas.microsoft.com/office/drawing/2014/main" id="{BE5BCFD3-153E-6713-398A-4B2F85B21BDB}"/>
              </a:ext>
            </a:extLst>
          </p:cNvPr>
          <p:cNvSpPr/>
          <p:nvPr/>
        </p:nvSpPr>
        <p:spPr>
          <a:xfrm>
            <a:off x="5432839" y="5789532"/>
            <a:ext cx="910287" cy="897469"/>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a:solidFill>
                  <a:schemeClr val="tx1"/>
                </a:solidFill>
              </a:rPr>
              <a:t>63</a:t>
            </a:r>
          </a:p>
        </p:txBody>
      </p:sp>
      <p:grpSp>
        <p:nvGrpSpPr>
          <p:cNvPr id="2" name="Grupo 1">
            <a:extLst>
              <a:ext uri="{FF2B5EF4-FFF2-40B4-BE49-F238E27FC236}">
                <a16:creationId xmlns:a16="http://schemas.microsoft.com/office/drawing/2014/main" id="{77D62310-7C71-CA4B-209F-4EBF57C72AEB}"/>
              </a:ext>
            </a:extLst>
          </p:cNvPr>
          <p:cNvGrpSpPr/>
          <p:nvPr/>
        </p:nvGrpSpPr>
        <p:grpSpPr>
          <a:xfrm>
            <a:off x="4142233" y="1420110"/>
            <a:ext cx="7924849" cy="4369421"/>
            <a:chOff x="4517997" y="1403108"/>
            <a:chExt cx="7687209" cy="4317108"/>
          </a:xfrm>
        </p:grpSpPr>
        <p:sp>
          <p:nvSpPr>
            <p:cNvPr id="34" name="Rectangle">
              <a:extLst>
                <a:ext uri="{FF2B5EF4-FFF2-40B4-BE49-F238E27FC236}">
                  <a16:creationId xmlns:a16="http://schemas.microsoft.com/office/drawing/2014/main" id="{C9FA56AF-A008-F87A-79AB-AB5746A51132}"/>
                </a:ext>
              </a:extLst>
            </p:cNvPr>
            <p:cNvSpPr/>
            <p:nvPr/>
          </p:nvSpPr>
          <p:spPr>
            <a:xfrm>
              <a:off x="4608032" y="1403108"/>
              <a:ext cx="7597174" cy="4317108"/>
            </a:xfrm>
            <a:prstGeom prst="rect">
              <a:avLst/>
            </a:prstGeom>
            <a:gradFill flip="none" rotWithShape="1">
              <a:gsLst>
                <a:gs pos="0">
                  <a:schemeClr val="accent1">
                    <a:hueOff val="114395"/>
                    <a:lumOff val="-24975"/>
                    <a:alpha val="79240"/>
                  </a:schemeClr>
                </a:gs>
                <a:gs pos="100000">
                  <a:srgbClr val="0026AE">
                    <a:alpha val="79240"/>
                  </a:srgbClr>
                </a:gs>
              </a:gsLst>
              <a:lin ang="1270126" scaled="0"/>
            </a:gradFill>
            <a:ln w="12700" cap="flat">
              <a:noFill/>
              <a:miter lim="400000"/>
            </a:ln>
            <a:effectLst>
              <a:outerShdw blurRad="939800" dist="31308" dir="5400000" rotWithShape="0">
                <a:srgbClr val="000000">
                  <a:alpha val="21821"/>
                </a:srgbClr>
              </a:outerShdw>
            </a:effectLst>
          </p:spPr>
          <p:txBody>
            <a:bodyPr wrap="square" lIns="25400" tIns="25400" rIns="25400" bIns="25400" numCol="1" anchor="ctr">
              <a:noAutofit/>
            </a:bodyPr>
            <a:lstStyle/>
            <a:p>
              <a:pPr defTabSz="412750" hangingPunct="0">
                <a:defRPr sz="3200">
                  <a:solidFill>
                    <a:srgbClr val="FFFFFF"/>
                  </a:solidFill>
                  <a:latin typeface="Helvetica Neue Medium"/>
                  <a:ea typeface="Helvetica Neue Medium"/>
                  <a:cs typeface="Helvetica Neue Medium"/>
                  <a:sym typeface="Helvetica Neue Medium"/>
                </a:defRPr>
              </a:pPr>
              <a:endParaRPr sz="1600" kern="0" dirty="0">
                <a:solidFill>
                  <a:srgbClr val="FFFFFF"/>
                </a:solidFill>
                <a:latin typeface="Calibri" panose="020F0502020204030204" pitchFamily="34" charset="0"/>
                <a:cs typeface="Calibri" panose="020F0502020204030204" pitchFamily="34" charset="0"/>
                <a:sym typeface="Helvetica Neue Medium"/>
              </a:endParaRPr>
            </a:p>
          </p:txBody>
        </p:sp>
        <p:pic>
          <p:nvPicPr>
            <p:cNvPr id="32" name="Picture 31" descr="A black background with a black square&#10;&#10;AI-generated content may be incorrect.">
              <a:extLst>
                <a:ext uri="{FF2B5EF4-FFF2-40B4-BE49-F238E27FC236}">
                  <a16:creationId xmlns:a16="http://schemas.microsoft.com/office/drawing/2014/main" id="{59C8B383-C125-7B68-797E-A3D3EC71A0CB}"/>
                </a:ext>
              </a:extLst>
            </p:cNvPr>
            <p:cNvPicPr>
              <a:picLocks noChangeAspect="1"/>
            </p:cNvPicPr>
            <p:nvPr/>
          </p:nvPicPr>
          <p:blipFill>
            <a:blip r:embed="rId5">
              <a:duotone>
                <a:schemeClr val="accent4">
                  <a:shade val="45000"/>
                  <a:satMod val="135000"/>
                </a:schemeClr>
                <a:prstClr val="white"/>
              </a:duotone>
            </a:blip>
            <a:stretch>
              <a:fillRect/>
            </a:stretch>
          </p:blipFill>
          <p:spPr>
            <a:xfrm>
              <a:off x="4517997" y="1921844"/>
              <a:ext cx="7597174" cy="3677235"/>
            </a:xfrm>
            <a:prstGeom prst="rect">
              <a:avLst/>
            </a:prstGeom>
          </p:spPr>
        </p:pic>
        <p:sp>
          <p:nvSpPr>
            <p:cNvPr id="50" name="Oval 49">
              <a:extLst>
                <a:ext uri="{FF2B5EF4-FFF2-40B4-BE49-F238E27FC236}">
                  <a16:creationId xmlns:a16="http://schemas.microsoft.com/office/drawing/2014/main" id="{E4BF1915-352F-6DF9-37C2-39335B96FA22}"/>
                </a:ext>
              </a:extLst>
            </p:cNvPr>
            <p:cNvSpPr/>
            <p:nvPr/>
          </p:nvSpPr>
          <p:spPr>
            <a:xfrm>
              <a:off x="5101841" y="2874864"/>
              <a:ext cx="886723" cy="807337"/>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tx1"/>
                  </a:solidFill>
                </a:rPr>
                <a:t>NA5</a:t>
              </a:r>
            </a:p>
          </p:txBody>
        </p:sp>
        <p:sp>
          <p:nvSpPr>
            <p:cNvPr id="51" name="Oval 50">
              <a:extLst>
                <a:ext uri="{FF2B5EF4-FFF2-40B4-BE49-F238E27FC236}">
                  <a16:creationId xmlns:a16="http://schemas.microsoft.com/office/drawing/2014/main" id="{6B3D962C-4CBF-92F8-BC25-F96AAD70965C}"/>
                </a:ext>
              </a:extLst>
            </p:cNvPr>
            <p:cNvSpPr/>
            <p:nvPr/>
          </p:nvSpPr>
          <p:spPr>
            <a:xfrm>
              <a:off x="6889807" y="3337279"/>
              <a:ext cx="831967" cy="752898"/>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a:solidFill>
                    <a:schemeClr val="tx1"/>
                  </a:solidFill>
                </a:rPr>
                <a:t>Car. 4</a:t>
              </a:r>
            </a:p>
          </p:txBody>
        </p:sp>
        <p:sp>
          <p:nvSpPr>
            <p:cNvPr id="52" name="Oval 51">
              <a:extLst>
                <a:ext uri="{FF2B5EF4-FFF2-40B4-BE49-F238E27FC236}">
                  <a16:creationId xmlns:a16="http://schemas.microsoft.com/office/drawing/2014/main" id="{BB9B4225-5A65-6AED-A7D5-C0A3FDA166D2}"/>
                </a:ext>
              </a:extLst>
            </p:cNvPr>
            <p:cNvSpPr/>
            <p:nvPr/>
          </p:nvSpPr>
          <p:spPr>
            <a:xfrm>
              <a:off x="5652640" y="3923702"/>
              <a:ext cx="886722" cy="807337"/>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C.A.16</a:t>
              </a:r>
            </a:p>
          </p:txBody>
        </p:sp>
        <p:sp>
          <p:nvSpPr>
            <p:cNvPr id="53" name="Oval 52">
              <a:extLst>
                <a:ext uri="{FF2B5EF4-FFF2-40B4-BE49-F238E27FC236}">
                  <a16:creationId xmlns:a16="http://schemas.microsoft.com/office/drawing/2014/main" id="{67416FF3-B59F-7A78-71C9-17EA6D13034D}"/>
                </a:ext>
              </a:extLst>
            </p:cNvPr>
            <p:cNvSpPr/>
            <p:nvPr/>
          </p:nvSpPr>
          <p:spPr>
            <a:xfrm>
              <a:off x="10832420" y="3365654"/>
              <a:ext cx="910287" cy="897469"/>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a:solidFill>
                    <a:schemeClr val="tx1"/>
                  </a:solidFill>
                </a:rPr>
                <a:t>ASIA4</a:t>
              </a:r>
            </a:p>
          </p:txBody>
        </p:sp>
        <p:sp>
          <p:nvSpPr>
            <p:cNvPr id="54" name="Oval 53">
              <a:extLst>
                <a:ext uri="{FF2B5EF4-FFF2-40B4-BE49-F238E27FC236}">
                  <a16:creationId xmlns:a16="http://schemas.microsoft.com/office/drawing/2014/main" id="{F4C0E7D7-49E7-7545-B3DD-DE4A67300CB5}"/>
                </a:ext>
              </a:extLst>
            </p:cNvPr>
            <p:cNvSpPr/>
            <p:nvPr/>
          </p:nvSpPr>
          <p:spPr>
            <a:xfrm>
              <a:off x="8071445" y="2196494"/>
              <a:ext cx="824827" cy="723645"/>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EU5</a:t>
              </a:r>
            </a:p>
          </p:txBody>
        </p:sp>
        <p:sp>
          <p:nvSpPr>
            <p:cNvPr id="55" name="Oval 54">
              <a:extLst>
                <a:ext uri="{FF2B5EF4-FFF2-40B4-BE49-F238E27FC236}">
                  <a16:creationId xmlns:a16="http://schemas.microsoft.com/office/drawing/2014/main" id="{6F82297A-4721-28A6-6F6C-09AAD5F03A48}"/>
                </a:ext>
              </a:extLst>
            </p:cNvPr>
            <p:cNvSpPr/>
            <p:nvPr/>
          </p:nvSpPr>
          <p:spPr>
            <a:xfrm>
              <a:off x="7089673" y="4707418"/>
              <a:ext cx="995082" cy="915651"/>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tx1"/>
                  </a:solidFill>
                </a:rPr>
                <a:t>S.A.30</a:t>
              </a:r>
            </a:p>
          </p:txBody>
        </p:sp>
      </p:grpSp>
    </p:spTree>
    <p:extLst>
      <p:ext uri="{BB962C8B-B14F-4D97-AF65-F5344CB8AC3E}">
        <p14:creationId xmlns:p14="http://schemas.microsoft.com/office/powerpoint/2010/main" val="32653742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additive="base">
                                        <p:cTn id="7" dur="1000" fill="hold"/>
                                        <p:tgtEl>
                                          <p:spTgt spid="36"/>
                                        </p:tgtEl>
                                        <p:attrNameLst>
                                          <p:attrName>ppt_x</p:attrName>
                                        </p:attrNameLst>
                                      </p:cBhvr>
                                      <p:tavLst>
                                        <p:tav tm="0">
                                          <p:val>
                                            <p:strVal val="0-#ppt_w/2"/>
                                          </p:val>
                                        </p:tav>
                                        <p:tav tm="100000">
                                          <p:val>
                                            <p:strVal val="#ppt_x"/>
                                          </p:val>
                                        </p:tav>
                                      </p:tavLst>
                                    </p:anim>
                                    <p:anim calcmode="lin" valueType="num">
                                      <p:cBhvr additive="base">
                                        <p:cTn id="8" dur="10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BCBD1-652D-F066-60F1-AFA81FABE4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F797BC-898A-BF00-ED6C-DC5F91FBAE4C}"/>
              </a:ext>
            </a:extLst>
          </p:cNvPr>
          <p:cNvSpPr>
            <a:spLocks noGrp="1"/>
          </p:cNvSpPr>
          <p:nvPr>
            <p:ph type="title" idx="4294967295"/>
          </p:nvPr>
        </p:nvSpPr>
        <p:spPr>
          <a:xfrm>
            <a:off x="445572" y="399220"/>
            <a:ext cx="7555428" cy="582415"/>
          </a:xfrm>
        </p:spPr>
        <p:txBody>
          <a:bodyPr>
            <a:normAutofit/>
          </a:bodyPr>
          <a:lstStyle/>
          <a:p>
            <a:r>
              <a:rPr lang="es-PA" b="0" dirty="0">
                <a:solidFill>
                  <a:srgbClr val="02FFF7"/>
                </a:solidFill>
                <a:latin typeface="Avenir Next"/>
              </a:rPr>
              <a:t>ABRIR UN NEGOCIO EN PANAMÁ</a:t>
            </a:r>
            <a:endParaRPr lang="es-PA" b="0" noProof="0" dirty="0">
              <a:solidFill>
                <a:srgbClr val="02FFF7"/>
              </a:solidFill>
            </a:endParaRPr>
          </a:p>
        </p:txBody>
      </p:sp>
      <p:grpSp>
        <p:nvGrpSpPr>
          <p:cNvPr id="14" name="Group 13">
            <a:extLst>
              <a:ext uri="{FF2B5EF4-FFF2-40B4-BE49-F238E27FC236}">
                <a16:creationId xmlns:a16="http://schemas.microsoft.com/office/drawing/2014/main" id="{DBA16799-9774-D968-CEEE-F8BDA1A0006D}"/>
              </a:ext>
            </a:extLst>
          </p:cNvPr>
          <p:cNvGrpSpPr/>
          <p:nvPr/>
        </p:nvGrpSpPr>
        <p:grpSpPr>
          <a:xfrm>
            <a:off x="851972" y="1419165"/>
            <a:ext cx="9568955" cy="4964917"/>
            <a:chOff x="759609" y="1474583"/>
            <a:chExt cx="9042355" cy="4683085"/>
          </a:xfrm>
        </p:grpSpPr>
        <p:sp>
          <p:nvSpPr>
            <p:cNvPr id="9" name="CuadroTexto 22">
              <a:extLst>
                <a:ext uri="{FF2B5EF4-FFF2-40B4-BE49-F238E27FC236}">
                  <a16:creationId xmlns:a16="http://schemas.microsoft.com/office/drawing/2014/main" id="{02763EDC-6825-10D5-4337-164F7F5224CE}"/>
                </a:ext>
              </a:extLst>
            </p:cNvPr>
            <p:cNvSpPr txBox="1"/>
            <p:nvPr/>
          </p:nvSpPr>
          <p:spPr>
            <a:xfrm>
              <a:off x="5802664" y="1474583"/>
              <a:ext cx="3997118" cy="1248314"/>
            </a:xfrm>
            <a:prstGeom prst="rect">
              <a:avLst/>
            </a:prstGeom>
            <a:noFill/>
          </p:spPr>
          <p:txBody>
            <a:bodyPr wrap="square">
              <a:spAutoFit/>
            </a:bodyPr>
            <a:lstStyle/>
            <a:p>
              <a:r>
                <a:rPr lang="es-ES" sz="1600" b="1">
                  <a:solidFill>
                    <a:schemeClr val="bg1"/>
                  </a:solidFill>
                  <a:latin typeface="Avenir Light"/>
                </a:rPr>
                <a:t>5. Obtener la Licencia Comercial (Aviso de Operación)</a:t>
              </a:r>
            </a:p>
            <a:p>
              <a:pPr marL="285750" indent="-285750">
                <a:buFont typeface="Arial" panose="020B0604020202020204" pitchFamily="34" charset="0"/>
                <a:buChar char="•"/>
              </a:pPr>
              <a:r>
                <a:rPr lang="es-ES" sz="1500">
                  <a:solidFill>
                    <a:schemeClr val="bg1"/>
                  </a:solidFill>
                  <a:latin typeface="Avenir Light"/>
                </a:rPr>
                <a:t>Solicitar la licencia a través del Ministerio de Comercio e Industrias (MICI).</a:t>
              </a:r>
            </a:p>
            <a:p>
              <a:pPr marL="285750" indent="-285750">
                <a:buFont typeface="Arial" panose="020B0604020202020204" pitchFamily="34" charset="0"/>
                <a:buChar char="•"/>
              </a:pPr>
              <a:r>
                <a:rPr lang="es-ES" sz="1500">
                  <a:solidFill>
                    <a:schemeClr val="bg1"/>
                  </a:solidFill>
                  <a:latin typeface="Avenir Light"/>
                </a:rPr>
                <a:t>Especificar la actividad comercial.</a:t>
              </a:r>
            </a:p>
          </p:txBody>
        </p:sp>
        <p:grpSp>
          <p:nvGrpSpPr>
            <p:cNvPr id="13" name="Group 12">
              <a:extLst>
                <a:ext uri="{FF2B5EF4-FFF2-40B4-BE49-F238E27FC236}">
                  <a16:creationId xmlns:a16="http://schemas.microsoft.com/office/drawing/2014/main" id="{179BF2E3-9961-41F2-A4C3-25D8C2ABD927}"/>
                </a:ext>
              </a:extLst>
            </p:cNvPr>
            <p:cNvGrpSpPr/>
            <p:nvPr/>
          </p:nvGrpSpPr>
          <p:grpSpPr>
            <a:xfrm>
              <a:off x="759609" y="1474583"/>
              <a:ext cx="9042355" cy="4683085"/>
              <a:chOff x="759609" y="1474583"/>
              <a:chExt cx="9042355" cy="4683085"/>
            </a:xfrm>
          </p:grpSpPr>
          <p:sp>
            <p:nvSpPr>
              <p:cNvPr id="23" name="CuadroTexto 22">
                <a:extLst>
                  <a:ext uri="{FF2B5EF4-FFF2-40B4-BE49-F238E27FC236}">
                    <a16:creationId xmlns:a16="http://schemas.microsoft.com/office/drawing/2014/main" id="{A8242B91-7A00-C606-A623-76204557A27B}"/>
                  </a:ext>
                </a:extLst>
              </p:cNvPr>
              <p:cNvSpPr txBox="1"/>
              <p:nvPr/>
            </p:nvSpPr>
            <p:spPr>
              <a:xfrm>
                <a:off x="759609" y="1474583"/>
                <a:ext cx="3997118" cy="972524"/>
              </a:xfrm>
              <a:prstGeom prst="rect">
                <a:avLst/>
              </a:prstGeom>
              <a:noFill/>
            </p:spPr>
            <p:txBody>
              <a:bodyPr wrap="square">
                <a:spAutoFit/>
              </a:bodyPr>
              <a:lstStyle/>
              <a:p>
                <a:r>
                  <a:rPr lang="es-ES" sz="1600" b="1" dirty="0">
                    <a:solidFill>
                      <a:schemeClr val="bg1"/>
                    </a:solidFill>
                    <a:latin typeface="Avenir Light"/>
                  </a:rPr>
                  <a:t>1. Elegir la Estructura Empresarial</a:t>
                </a:r>
              </a:p>
              <a:p>
                <a:pPr marL="285750" indent="-285750">
                  <a:buFont typeface="Arial" panose="020B0604020202020204" pitchFamily="34" charset="0"/>
                  <a:buChar char="•"/>
                </a:pPr>
                <a:r>
                  <a:rPr lang="es-ES" sz="1500" dirty="0">
                    <a:solidFill>
                      <a:schemeClr val="bg1"/>
                    </a:solidFill>
                    <a:latin typeface="Avenir Light"/>
                  </a:rPr>
                  <a:t>Sociedad Anónima (S.A.)</a:t>
                </a:r>
              </a:p>
              <a:p>
                <a:pPr marL="285750" indent="-285750">
                  <a:buFont typeface="Arial" panose="020B0604020202020204" pitchFamily="34" charset="0"/>
                  <a:buChar char="•"/>
                </a:pPr>
                <a:r>
                  <a:rPr lang="es-ES" sz="1500" dirty="0" err="1">
                    <a:solidFill>
                      <a:schemeClr val="bg1"/>
                    </a:solidFill>
                    <a:latin typeface="Avenir Light"/>
                  </a:rPr>
                  <a:t>SociEdad</a:t>
                </a:r>
                <a:r>
                  <a:rPr lang="es-ES" sz="1500" dirty="0">
                    <a:solidFill>
                      <a:schemeClr val="bg1"/>
                    </a:solidFill>
                    <a:latin typeface="Avenir Light"/>
                  </a:rPr>
                  <a:t> de Responsabilidad Limitada (S.R.L.)</a:t>
                </a:r>
              </a:p>
              <a:p>
                <a:pPr marL="285750" indent="-285750">
                  <a:buFont typeface="Arial" panose="020B0604020202020204" pitchFamily="34" charset="0"/>
                  <a:buChar char="•"/>
                </a:pPr>
                <a:r>
                  <a:rPr lang="es-ES" sz="1500" dirty="0">
                    <a:solidFill>
                      <a:schemeClr val="bg1"/>
                    </a:solidFill>
                    <a:latin typeface="Avenir Light"/>
                  </a:rPr>
                  <a:t>Sucursal extranjera o empresario individual</a:t>
                </a:r>
              </a:p>
            </p:txBody>
          </p:sp>
          <p:sp>
            <p:nvSpPr>
              <p:cNvPr id="6" name="CuadroTexto 22">
                <a:extLst>
                  <a:ext uri="{FF2B5EF4-FFF2-40B4-BE49-F238E27FC236}">
                    <a16:creationId xmlns:a16="http://schemas.microsoft.com/office/drawing/2014/main" id="{216B1920-7F2B-EF1C-47F3-6AD7838E2DA6}"/>
                  </a:ext>
                </a:extLst>
              </p:cNvPr>
              <p:cNvSpPr txBox="1"/>
              <p:nvPr/>
            </p:nvSpPr>
            <p:spPr>
              <a:xfrm>
                <a:off x="759609" y="2576489"/>
                <a:ext cx="3997118" cy="972524"/>
              </a:xfrm>
              <a:prstGeom prst="rect">
                <a:avLst/>
              </a:prstGeom>
              <a:noFill/>
            </p:spPr>
            <p:txBody>
              <a:bodyPr wrap="square">
                <a:spAutoFit/>
              </a:bodyPr>
              <a:lstStyle/>
              <a:p>
                <a:r>
                  <a:rPr lang="es-ES" sz="1600" b="1">
                    <a:solidFill>
                      <a:schemeClr val="bg1"/>
                    </a:solidFill>
                    <a:latin typeface="Avenir Light"/>
                  </a:rPr>
                  <a:t>2. Registrar el Nombre de la Empresa</a:t>
                </a:r>
              </a:p>
              <a:p>
                <a:pPr marL="285750" indent="-285750">
                  <a:buFont typeface="Arial" panose="020B0604020202020204" pitchFamily="34" charset="0"/>
                  <a:buChar char="•"/>
                </a:pPr>
                <a:r>
                  <a:rPr lang="es-ES" sz="1500">
                    <a:solidFill>
                      <a:schemeClr val="bg1"/>
                    </a:solidFill>
                    <a:latin typeface="Avenir Light"/>
                  </a:rPr>
                  <a:t>Verificar la disponibilidad del nombre en el Registro Público.</a:t>
                </a:r>
              </a:p>
              <a:p>
                <a:pPr marL="285750" indent="-285750">
                  <a:buFont typeface="Arial" panose="020B0604020202020204" pitchFamily="34" charset="0"/>
                  <a:buChar char="•"/>
                </a:pPr>
                <a:r>
                  <a:rPr lang="es-ES" sz="1500">
                    <a:solidFill>
                      <a:schemeClr val="bg1"/>
                    </a:solidFill>
                    <a:latin typeface="Avenir Light"/>
                  </a:rPr>
                  <a:t>Reservar y registrar el nombre.</a:t>
                </a:r>
              </a:p>
            </p:txBody>
          </p:sp>
          <p:sp>
            <p:nvSpPr>
              <p:cNvPr id="7" name="CuadroTexto 22">
                <a:extLst>
                  <a:ext uri="{FF2B5EF4-FFF2-40B4-BE49-F238E27FC236}">
                    <a16:creationId xmlns:a16="http://schemas.microsoft.com/office/drawing/2014/main" id="{DDBD4F4C-15FF-2156-54E4-61F191EFAE8A}"/>
                  </a:ext>
                </a:extLst>
              </p:cNvPr>
              <p:cNvSpPr txBox="1"/>
              <p:nvPr/>
            </p:nvSpPr>
            <p:spPr>
              <a:xfrm>
                <a:off x="759609" y="3678395"/>
                <a:ext cx="3997118" cy="972524"/>
              </a:xfrm>
              <a:prstGeom prst="rect">
                <a:avLst/>
              </a:prstGeom>
              <a:noFill/>
            </p:spPr>
            <p:txBody>
              <a:bodyPr wrap="square">
                <a:spAutoFit/>
              </a:bodyPr>
              <a:lstStyle/>
              <a:p>
                <a:r>
                  <a:rPr lang="es-ES" sz="1600" b="1">
                    <a:solidFill>
                      <a:schemeClr val="bg1"/>
                    </a:solidFill>
                    <a:latin typeface="Avenir Light"/>
                  </a:rPr>
                  <a:t>3. Registrar y </a:t>
                </a:r>
                <a:r>
                  <a:rPr lang="es-ES" sz="1600" b="1" err="1">
                    <a:solidFill>
                      <a:schemeClr val="bg1"/>
                    </a:solidFill>
                    <a:latin typeface="Avenir Light"/>
                  </a:rPr>
                  <a:t>Notariar</a:t>
                </a:r>
                <a:r>
                  <a:rPr lang="es-ES" sz="1600" b="1">
                    <a:solidFill>
                      <a:schemeClr val="bg1"/>
                    </a:solidFill>
                    <a:latin typeface="Avenir Light"/>
                  </a:rPr>
                  <a:t> los Estatutos</a:t>
                </a:r>
              </a:p>
              <a:p>
                <a:pPr marL="285750" indent="-285750">
                  <a:buFont typeface="Arial" panose="020B0604020202020204" pitchFamily="34" charset="0"/>
                  <a:buChar char="•"/>
                </a:pPr>
                <a:r>
                  <a:rPr lang="es-ES" sz="1500">
                    <a:solidFill>
                      <a:schemeClr val="bg1"/>
                    </a:solidFill>
                    <a:latin typeface="Avenir Light"/>
                  </a:rPr>
                  <a:t>Preparar los estatutos de la sociedad.</a:t>
                </a:r>
              </a:p>
              <a:p>
                <a:pPr marL="285750" indent="-285750">
                  <a:buFont typeface="Arial" panose="020B0604020202020204" pitchFamily="34" charset="0"/>
                  <a:buChar char="•"/>
                </a:pPr>
                <a:r>
                  <a:rPr lang="es-ES" sz="1500" err="1">
                    <a:solidFill>
                      <a:schemeClr val="bg1"/>
                    </a:solidFill>
                    <a:latin typeface="Avenir Light"/>
                  </a:rPr>
                  <a:t>Notariar</a:t>
                </a:r>
                <a:r>
                  <a:rPr lang="es-ES" sz="1500">
                    <a:solidFill>
                      <a:schemeClr val="bg1"/>
                    </a:solidFill>
                    <a:latin typeface="Avenir Light"/>
                  </a:rPr>
                  <a:t> el documento con un notario panameño.</a:t>
                </a:r>
              </a:p>
            </p:txBody>
          </p:sp>
          <p:sp>
            <p:nvSpPr>
              <p:cNvPr id="8" name="CuadroTexto 22">
                <a:extLst>
                  <a:ext uri="{FF2B5EF4-FFF2-40B4-BE49-F238E27FC236}">
                    <a16:creationId xmlns:a16="http://schemas.microsoft.com/office/drawing/2014/main" id="{301F2C94-C846-3C62-9332-B65DC6C22471}"/>
                  </a:ext>
                </a:extLst>
              </p:cNvPr>
              <p:cNvSpPr txBox="1"/>
              <p:nvPr/>
            </p:nvSpPr>
            <p:spPr>
              <a:xfrm>
                <a:off x="759609" y="4780301"/>
                <a:ext cx="3997118" cy="783826"/>
              </a:xfrm>
              <a:prstGeom prst="rect">
                <a:avLst/>
              </a:prstGeom>
              <a:noFill/>
            </p:spPr>
            <p:txBody>
              <a:bodyPr wrap="square">
                <a:spAutoFit/>
              </a:bodyPr>
              <a:lstStyle/>
              <a:p>
                <a:r>
                  <a:rPr lang="es-ES" sz="1600" b="1">
                    <a:solidFill>
                      <a:schemeClr val="bg1"/>
                    </a:solidFill>
                    <a:latin typeface="Avenir Light"/>
                  </a:rPr>
                  <a:t>4. Inscribir en el Registro Público</a:t>
                </a:r>
              </a:p>
              <a:p>
                <a:pPr marL="285750" indent="-285750">
                  <a:buFont typeface="Arial" panose="020B0604020202020204" pitchFamily="34" charset="0"/>
                  <a:buChar char="•"/>
                </a:pPr>
                <a:r>
                  <a:rPr lang="es-ES" sz="1500">
                    <a:solidFill>
                      <a:schemeClr val="bg1"/>
                    </a:solidFill>
                    <a:latin typeface="Avenir Light"/>
                  </a:rPr>
                  <a:t>Presentar los documentos de constitución en el Registro Público de Panamá.</a:t>
                </a:r>
              </a:p>
            </p:txBody>
          </p:sp>
          <p:sp>
            <p:nvSpPr>
              <p:cNvPr id="10" name="CuadroTexto 22">
                <a:extLst>
                  <a:ext uri="{FF2B5EF4-FFF2-40B4-BE49-F238E27FC236}">
                    <a16:creationId xmlns:a16="http://schemas.microsoft.com/office/drawing/2014/main" id="{720CAD5D-C79C-0B15-70C2-472147E54A92}"/>
                  </a:ext>
                </a:extLst>
              </p:cNvPr>
              <p:cNvSpPr txBox="1"/>
              <p:nvPr/>
            </p:nvSpPr>
            <p:spPr>
              <a:xfrm>
                <a:off x="5802664" y="2733308"/>
                <a:ext cx="3997118" cy="1190253"/>
              </a:xfrm>
              <a:prstGeom prst="rect">
                <a:avLst/>
              </a:prstGeom>
              <a:noFill/>
            </p:spPr>
            <p:txBody>
              <a:bodyPr wrap="square">
                <a:spAutoFit/>
              </a:bodyPr>
              <a:lstStyle/>
              <a:p>
                <a:r>
                  <a:rPr lang="es-ES" sz="1600" b="1">
                    <a:solidFill>
                      <a:schemeClr val="bg1"/>
                    </a:solidFill>
                    <a:latin typeface="Avenir Light"/>
                  </a:rPr>
                  <a:t>6. Registro Fiscal y de Seguridad Social</a:t>
                </a:r>
              </a:p>
              <a:p>
                <a:pPr marL="285750" indent="-285750">
                  <a:buFont typeface="Arial" panose="020B0604020202020204" pitchFamily="34" charset="0"/>
                  <a:buChar char="•"/>
                </a:pPr>
                <a:r>
                  <a:rPr lang="es-ES" sz="1500">
                    <a:solidFill>
                      <a:schemeClr val="bg1"/>
                    </a:solidFill>
                    <a:latin typeface="Avenir Light"/>
                  </a:rPr>
                  <a:t>Obtener el Registro Único de Contribuyentes (RUC) en la Dirección General de Ingresos (DGI).</a:t>
                </a:r>
              </a:p>
              <a:p>
                <a:pPr marL="285750" indent="-285750">
                  <a:buFont typeface="Arial" panose="020B0604020202020204" pitchFamily="34" charset="0"/>
                  <a:buChar char="•"/>
                </a:pPr>
                <a:r>
                  <a:rPr lang="es-ES" sz="1500">
                    <a:solidFill>
                      <a:schemeClr val="bg1"/>
                    </a:solidFill>
                    <a:latin typeface="Avenir Light"/>
                  </a:rPr>
                  <a:t>Registrar a los empleados en la Caja de Seguro Social (CSS).</a:t>
                </a:r>
              </a:p>
            </p:txBody>
          </p:sp>
          <p:sp>
            <p:nvSpPr>
              <p:cNvPr id="11" name="CuadroTexto 22">
                <a:extLst>
                  <a:ext uri="{FF2B5EF4-FFF2-40B4-BE49-F238E27FC236}">
                    <a16:creationId xmlns:a16="http://schemas.microsoft.com/office/drawing/2014/main" id="{F68DB395-FDD3-F225-377D-76C92E43145E}"/>
                  </a:ext>
                </a:extLst>
              </p:cNvPr>
              <p:cNvSpPr txBox="1"/>
              <p:nvPr/>
            </p:nvSpPr>
            <p:spPr>
              <a:xfrm>
                <a:off x="5802664" y="4289836"/>
                <a:ext cx="3997118" cy="783826"/>
              </a:xfrm>
              <a:prstGeom prst="rect">
                <a:avLst/>
              </a:prstGeom>
              <a:noFill/>
            </p:spPr>
            <p:txBody>
              <a:bodyPr wrap="square">
                <a:spAutoFit/>
              </a:bodyPr>
              <a:lstStyle/>
              <a:p>
                <a:r>
                  <a:rPr lang="es-ES" sz="1600" b="1">
                    <a:solidFill>
                      <a:schemeClr val="bg1"/>
                    </a:solidFill>
                    <a:latin typeface="Avenir Light"/>
                  </a:rPr>
                  <a:t>7. Abrir una Cuenta Bancaria Corporativa</a:t>
                </a:r>
              </a:p>
              <a:p>
                <a:pPr marL="285750" indent="-285750">
                  <a:buFont typeface="Arial" panose="020B0604020202020204" pitchFamily="34" charset="0"/>
                  <a:buChar char="•"/>
                </a:pPr>
                <a:r>
                  <a:rPr lang="es-ES" sz="1500">
                    <a:solidFill>
                      <a:schemeClr val="bg1"/>
                    </a:solidFill>
                    <a:latin typeface="Avenir Light"/>
                  </a:rPr>
                  <a:t>Presentar los documentos de registro y planes financieros para abrir la cuenta.</a:t>
                </a:r>
              </a:p>
            </p:txBody>
          </p:sp>
          <p:sp>
            <p:nvSpPr>
              <p:cNvPr id="12" name="CuadroTexto 22">
                <a:extLst>
                  <a:ext uri="{FF2B5EF4-FFF2-40B4-BE49-F238E27FC236}">
                    <a16:creationId xmlns:a16="http://schemas.microsoft.com/office/drawing/2014/main" id="{955E9428-5B01-2925-ADEA-F867171C2A3D}"/>
                  </a:ext>
                </a:extLst>
              </p:cNvPr>
              <p:cNvSpPr txBox="1"/>
              <p:nvPr/>
            </p:nvSpPr>
            <p:spPr>
              <a:xfrm>
                <a:off x="5804846" y="5185144"/>
                <a:ext cx="3997118" cy="972524"/>
              </a:xfrm>
              <a:prstGeom prst="rect">
                <a:avLst/>
              </a:prstGeom>
              <a:noFill/>
            </p:spPr>
            <p:txBody>
              <a:bodyPr wrap="square">
                <a:spAutoFit/>
              </a:bodyPr>
              <a:lstStyle/>
              <a:p>
                <a:r>
                  <a:rPr lang="es-ES" sz="1600" b="1">
                    <a:solidFill>
                      <a:schemeClr val="bg1"/>
                    </a:solidFill>
                    <a:latin typeface="Avenir Light"/>
                  </a:rPr>
                  <a:t>8. Obtener Permisos Necesarios (si aplica)</a:t>
                </a:r>
              </a:p>
              <a:p>
                <a:pPr marL="285750" indent="-285750">
                  <a:buFont typeface="Arial" panose="020B0604020202020204" pitchFamily="34" charset="0"/>
                  <a:buChar char="•"/>
                </a:pPr>
                <a:r>
                  <a:rPr lang="es-ES" sz="1500">
                    <a:solidFill>
                      <a:schemeClr val="bg1"/>
                    </a:solidFill>
                    <a:latin typeface="Avenir Light"/>
                  </a:rPr>
                  <a:t>Se pueden requerir licencias y permisos específicos según la industria (por ejemplo, salud, construcción)</a:t>
                </a:r>
              </a:p>
            </p:txBody>
          </p:sp>
        </p:grpSp>
      </p:grpSp>
    </p:spTree>
    <p:extLst>
      <p:ext uri="{BB962C8B-B14F-4D97-AF65-F5344CB8AC3E}">
        <p14:creationId xmlns:p14="http://schemas.microsoft.com/office/powerpoint/2010/main" val="3982197936"/>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A6D7A91-85E5-6DFF-2814-0551109DEA63}"/>
              </a:ext>
            </a:extLst>
          </p:cNvPr>
          <p:cNvSpPr>
            <a:spLocks/>
          </p:cNvSpPr>
          <p:nvPr/>
        </p:nvSpPr>
        <p:spPr>
          <a:xfrm>
            <a:off x="-33866" y="-119904"/>
            <a:ext cx="12278264" cy="6994838"/>
          </a:xfrm>
          <a:prstGeom prst="rect">
            <a:avLst/>
          </a:prstGeom>
          <a:gradFill>
            <a:gsLst>
              <a:gs pos="100000">
                <a:srgbClr val="002060"/>
              </a:gs>
              <a:gs pos="0">
                <a:srgbClr val="0070C0"/>
              </a:gs>
            </a:gsLst>
            <a:path path="circle">
              <a:fillToRect l="100000" t="100000"/>
            </a:path>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A"/>
          </a:p>
        </p:txBody>
      </p:sp>
      <p:pic>
        <p:nvPicPr>
          <p:cNvPr id="3" name="Imagen 7">
            <a:extLst>
              <a:ext uri="{FF2B5EF4-FFF2-40B4-BE49-F238E27FC236}">
                <a16:creationId xmlns:a16="http://schemas.microsoft.com/office/drawing/2014/main" id="{38A6EC5D-F4ED-1F87-667B-FB43D78C466F}"/>
              </a:ext>
            </a:extLst>
          </p:cNvPr>
          <p:cNvPicPr>
            <a:picLocks noChangeAspect="1"/>
          </p:cNvPicPr>
          <p:nvPr/>
        </p:nvPicPr>
        <p:blipFill>
          <a:blip r:embed="rId3"/>
          <a:srcRect r="49118"/>
          <a:stretch/>
        </p:blipFill>
        <p:spPr>
          <a:xfrm>
            <a:off x="9405194" y="0"/>
            <a:ext cx="2786806" cy="6858000"/>
          </a:xfrm>
          <a:prstGeom prst="rect">
            <a:avLst/>
          </a:prstGeom>
        </p:spPr>
      </p:pic>
      <p:sp>
        <p:nvSpPr>
          <p:cNvPr id="222" name="Panama Canal"/>
          <p:cNvSpPr txBox="1"/>
          <p:nvPr/>
        </p:nvSpPr>
        <p:spPr>
          <a:xfrm>
            <a:off x="580723" y="3453784"/>
            <a:ext cx="3161122" cy="3375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25400" tIns="25400" rIns="25400" bIns="25400" anchor="ctr">
            <a:spAutoFit/>
          </a:bodyPr>
          <a:lstStyle>
            <a:lvl1pPr algn="l" defTabSz="825500">
              <a:lnSpc>
                <a:spcPct val="70000"/>
              </a:lnSpc>
              <a:defRPr sz="6200" cap="all">
                <a:solidFill>
                  <a:srgbClr val="FFFFFF"/>
                </a:solidFill>
                <a:latin typeface="Avenir Medium"/>
                <a:ea typeface="Avenir Medium"/>
                <a:cs typeface="Avenir Medium"/>
                <a:sym typeface="Avenir Medium"/>
              </a:defRPr>
            </a:lvl1pPr>
          </a:lstStyle>
          <a:p>
            <a:pPr defTabSz="412750" hangingPunct="0">
              <a:defRPr/>
            </a:pPr>
            <a:r>
              <a:rPr lang="es-ES" sz="2400" b="1" kern="0">
                <a:solidFill>
                  <a:srgbClr val="00F6FF"/>
                </a:solidFill>
                <a:latin typeface="Avenir Black" panose="02000503020000020003" pitchFamily="2" charset="0"/>
                <a:cs typeface="Calibri" panose="020F0502020204030204" pitchFamily="34" charset="0"/>
              </a:rPr>
              <a:t>Canal de panamá</a:t>
            </a:r>
            <a:endParaRPr sz="2400" b="1" kern="0">
              <a:solidFill>
                <a:srgbClr val="00F6FF"/>
              </a:solidFill>
              <a:latin typeface="Avenir Black" panose="02000503020000020003" pitchFamily="2" charset="0"/>
              <a:cs typeface="Calibri" panose="020F0502020204030204" pitchFamily="34" charset="0"/>
            </a:endParaRPr>
          </a:p>
        </p:txBody>
      </p:sp>
      <p:sp>
        <p:nvSpPr>
          <p:cNvPr id="223" name="Ports"/>
          <p:cNvSpPr txBox="1"/>
          <p:nvPr/>
        </p:nvSpPr>
        <p:spPr>
          <a:xfrm>
            <a:off x="5310576" y="3453784"/>
            <a:ext cx="1474763" cy="3375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25400" tIns="25400" rIns="25400" bIns="25400" anchor="ctr">
            <a:spAutoFit/>
          </a:bodyPr>
          <a:lstStyle>
            <a:lvl1pPr algn="l" defTabSz="825500">
              <a:lnSpc>
                <a:spcPct val="70000"/>
              </a:lnSpc>
              <a:defRPr sz="6200" cap="all">
                <a:solidFill>
                  <a:srgbClr val="FFFFFF"/>
                </a:solidFill>
                <a:latin typeface="Avenir Medium"/>
                <a:ea typeface="Avenir Medium"/>
                <a:cs typeface="Avenir Medium"/>
                <a:sym typeface="Avenir Medium"/>
              </a:defRPr>
            </a:lvl1pPr>
          </a:lstStyle>
          <a:p>
            <a:pPr defTabSz="412750" hangingPunct="0">
              <a:defRPr/>
            </a:pPr>
            <a:r>
              <a:rPr lang="es-ES" sz="2400" b="1" kern="0">
                <a:solidFill>
                  <a:srgbClr val="00F6FF"/>
                </a:solidFill>
                <a:latin typeface="Avenir Black" panose="02000503020000020003" pitchFamily="2" charset="0"/>
                <a:cs typeface="Calibri" panose="020F0502020204030204" pitchFamily="34" charset="0"/>
              </a:rPr>
              <a:t>puerto</a:t>
            </a:r>
            <a:r>
              <a:rPr sz="2400" b="1" kern="0">
                <a:solidFill>
                  <a:srgbClr val="00F6FF"/>
                </a:solidFill>
                <a:latin typeface="Avenir Black" panose="02000503020000020003" pitchFamily="2" charset="0"/>
                <a:cs typeface="Calibri" panose="020F0502020204030204" pitchFamily="34" charset="0"/>
              </a:rPr>
              <a:t>s</a:t>
            </a:r>
          </a:p>
        </p:txBody>
      </p:sp>
      <p:sp>
        <p:nvSpPr>
          <p:cNvPr id="224" name="Airport"/>
          <p:cNvSpPr txBox="1"/>
          <p:nvPr/>
        </p:nvSpPr>
        <p:spPr>
          <a:xfrm>
            <a:off x="8820784" y="3453784"/>
            <a:ext cx="2351606" cy="3375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25400" tIns="25400" rIns="25400" bIns="25400" anchor="ctr">
            <a:spAutoFit/>
          </a:bodyPr>
          <a:lstStyle>
            <a:lvl1pPr algn="l" defTabSz="825500">
              <a:lnSpc>
                <a:spcPct val="70000"/>
              </a:lnSpc>
              <a:defRPr sz="6200" cap="all">
                <a:solidFill>
                  <a:srgbClr val="FFFFFF"/>
                </a:solidFill>
                <a:latin typeface="Avenir Medium"/>
                <a:ea typeface="Avenir Medium"/>
                <a:cs typeface="Avenir Medium"/>
                <a:sym typeface="Avenir Medium"/>
              </a:defRPr>
            </a:lvl1pPr>
          </a:lstStyle>
          <a:p>
            <a:pPr defTabSz="412750" hangingPunct="0">
              <a:defRPr/>
            </a:pPr>
            <a:r>
              <a:rPr lang="es-ES" sz="2400" b="1" kern="0">
                <a:solidFill>
                  <a:srgbClr val="00F6FF"/>
                </a:solidFill>
                <a:latin typeface="Avenir Black" panose="02000503020000020003" pitchFamily="2" charset="0"/>
                <a:cs typeface="Calibri" panose="020F0502020204030204" pitchFamily="34" charset="0"/>
              </a:rPr>
              <a:t>aeropuertos</a:t>
            </a:r>
            <a:endParaRPr sz="2400" b="1" kern="0">
              <a:solidFill>
                <a:srgbClr val="00F6FF"/>
              </a:solidFill>
              <a:latin typeface="Avenir Black" panose="02000503020000020003" pitchFamily="2" charset="0"/>
              <a:cs typeface="Calibri" panose="020F0502020204030204" pitchFamily="34" charset="0"/>
            </a:endParaRPr>
          </a:p>
        </p:txBody>
      </p:sp>
      <p:pic>
        <p:nvPicPr>
          <p:cNvPr id="225" name="aeropuerto.jpg" descr="aeropuerto.jpg"/>
          <p:cNvPicPr>
            <a:picLocks noChangeAspect="1"/>
          </p:cNvPicPr>
          <p:nvPr/>
        </p:nvPicPr>
        <p:blipFill>
          <a:blip r:embed="rId4"/>
          <a:srcRect l="20277" r="19533" b="8028"/>
          <a:stretch/>
        </p:blipFill>
        <p:spPr>
          <a:xfrm>
            <a:off x="8589011" y="357188"/>
            <a:ext cx="2815153" cy="2867118"/>
          </a:xfrm>
          <a:prstGeom prst="ellipse">
            <a:avLst/>
          </a:prstGeom>
          <a:ln w="50800">
            <a:solidFill>
              <a:schemeClr val="bg1"/>
            </a:solidFill>
            <a:miter lim="400000"/>
          </a:ln>
        </p:spPr>
      </p:pic>
      <p:pic>
        <p:nvPicPr>
          <p:cNvPr id="226" name="puerto balboa panama.jpg" descr="puerto balboa panama.jpg"/>
          <p:cNvPicPr>
            <a:picLocks noChangeAspect="1"/>
          </p:cNvPicPr>
          <p:nvPr/>
        </p:nvPicPr>
        <p:blipFill>
          <a:blip r:embed="rId5"/>
          <a:srcRect l="13531" t="23013" r="38687" b="5049"/>
          <a:stretch/>
        </p:blipFill>
        <p:spPr>
          <a:xfrm>
            <a:off x="4622238" y="359215"/>
            <a:ext cx="2851438" cy="2861974"/>
          </a:xfrm>
          <a:prstGeom prst="ellipse">
            <a:avLst/>
          </a:prstGeom>
          <a:ln w="50800">
            <a:solidFill>
              <a:schemeClr val="bg1"/>
            </a:solidFill>
            <a:miter lim="400000"/>
          </a:ln>
        </p:spPr>
      </p:pic>
      <p:pic>
        <p:nvPicPr>
          <p:cNvPr id="227" name="Miraflores2020-01-22-043-EOR.jpg" descr="Miraflores2020-01-22-043-EOR.jpg"/>
          <p:cNvPicPr>
            <a:picLocks noChangeAspect="1"/>
          </p:cNvPicPr>
          <p:nvPr/>
        </p:nvPicPr>
        <p:blipFill>
          <a:blip r:embed="rId6"/>
          <a:srcRect l="13676" r="30263"/>
          <a:stretch/>
        </p:blipFill>
        <p:spPr>
          <a:xfrm>
            <a:off x="735565" y="426024"/>
            <a:ext cx="2851438" cy="2858434"/>
          </a:xfrm>
          <a:prstGeom prst="ellipse">
            <a:avLst/>
          </a:prstGeom>
          <a:ln w="50800">
            <a:solidFill>
              <a:schemeClr val="bg1"/>
            </a:solidFill>
            <a:miter lim="400000"/>
          </a:ln>
        </p:spPr>
      </p:pic>
      <p:grpSp>
        <p:nvGrpSpPr>
          <p:cNvPr id="13" name="Group 12">
            <a:extLst>
              <a:ext uri="{FF2B5EF4-FFF2-40B4-BE49-F238E27FC236}">
                <a16:creationId xmlns:a16="http://schemas.microsoft.com/office/drawing/2014/main" id="{F65F72F3-ED41-A5F2-DF50-1B3C71565980}"/>
              </a:ext>
            </a:extLst>
          </p:cNvPr>
          <p:cNvGrpSpPr/>
          <p:nvPr/>
        </p:nvGrpSpPr>
        <p:grpSpPr>
          <a:xfrm>
            <a:off x="622328" y="4103469"/>
            <a:ext cx="2887977" cy="2487613"/>
            <a:chOff x="386344" y="4103469"/>
            <a:chExt cx="2887977" cy="2487613"/>
          </a:xfrm>
        </p:grpSpPr>
        <p:grpSp>
          <p:nvGrpSpPr>
            <p:cNvPr id="12" name="Group 11">
              <a:extLst>
                <a:ext uri="{FF2B5EF4-FFF2-40B4-BE49-F238E27FC236}">
                  <a16:creationId xmlns:a16="http://schemas.microsoft.com/office/drawing/2014/main" id="{889ECB93-5A7F-26C5-FA81-6679631E7046}"/>
                </a:ext>
              </a:extLst>
            </p:cNvPr>
            <p:cNvGrpSpPr/>
            <p:nvPr/>
          </p:nvGrpSpPr>
          <p:grpSpPr>
            <a:xfrm>
              <a:off x="386344" y="4103469"/>
              <a:ext cx="2389914" cy="420628"/>
              <a:chOff x="637023" y="4103469"/>
              <a:chExt cx="2389914" cy="420628"/>
            </a:xfrm>
          </p:grpSpPr>
          <p:sp>
            <p:nvSpPr>
              <p:cNvPr id="228" name="180"/>
              <p:cNvSpPr txBox="1"/>
              <p:nvPr/>
            </p:nvSpPr>
            <p:spPr>
              <a:xfrm>
                <a:off x="637023" y="4103469"/>
                <a:ext cx="599523" cy="4206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25400" tIns="25400" rIns="25400" bIns="25400" anchor="ctr">
                <a:spAutoFit/>
              </a:bodyPr>
              <a:lstStyle>
                <a:lvl1pPr algn="l">
                  <a:defRPr sz="6300">
                    <a:solidFill>
                      <a:srgbClr val="FFFFFF"/>
                    </a:solidFill>
                    <a:latin typeface="Avenir Next Condensed Demi Bold"/>
                    <a:ea typeface="Avenir Next Condensed Demi Bold"/>
                    <a:cs typeface="Avenir Next Condensed Demi Bold"/>
                    <a:sym typeface="Avenir Next Condensed Demi Bold"/>
                  </a:defRPr>
                </a:lvl1pPr>
              </a:lstStyle>
              <a:p>
                <a:pPr defTabSz="1219169" hangingPunct="0">
                  <a:defRPr/>
                </a:pPr>
                <a:r>
                  <a:rPr sz="2400" b="1" kern="0">
                    <a:latin typeface="Avenir Black" panose="02000503020000020003" pitchFamily="2" charset="0"/>
                    <a:cs typeface="Calibri" panose="020F0502020204030204" pitchFamily="34" charset="0"/>
                  </a:rPr>
                  <a:t>180</a:t>
                </a:r>
              </a:p>
            </p:txBody>
          </p:sp>
          <p:sp>
            <p:nvSpPr>
              <p:cNvPr id="229" name="maritime routes"/>
              <p:cNvSpPr txBox="1"/>
              <p:nvPr/>
            </p:nvSpPr>
            <p:spPr>
              <a:xfrm>
                <a:off x="1322152" y="4202214"/>
                <a:ext cx="1704785" cy="22313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25400" tIns="25400" rIns="25400" bIns="25400">
                <a:spAutoFit/>
              </a:bodyPr>
              <a:lstStyle>
                <a:lvl1pPr algn="l" defTabSz="825500">
                  <a:lnSpc>
                    <a:spcPct val="70000"/>
                  </a:lnSpc>
                  <a:defRPr sz="2900">
                    <a:solidFill>
                      <a:srgbClr val="FFFFFF"/>
                    </a:solidFill>
                    <a:latin typeface="Avenir Heavy"/>
                    <a:ea typeface="Avenir Heavy"/>
                    <a:cs typeface="Avenir Heavy"/>
                    <a:sym typeface="Avenir Heavy"/>
                  </a:defRPr>
                </a:lvl1pPr>
              </a:lstStyle>
              <a:p>
                <a:pPr defTabSz="412750" hangingPunct="0">
                  <a:defRPr>
                    <a:latin typeface="Avenir Medium"/>
                    <a:ea typeface="Avenir Medium"/>
                    <a:cs typeface="Avenir Medium"/>
                    <a:sym typeface="Avenir Medium"/>
                  </a:defRPr>
                </a:pPr>
                <a:r>
                  <a:rPr lang="es-ES" sz="1450" kern="0">
                    <a:latin typeface="Avenir Medium" panose="02000503020000020003" pitchFamily="2" charset="0"/>
                    <a:cs typeface="Calibri" panose="020F0502020204030204" pitchFamily="34" charset="0"/>
                  </a:rPr>
                  <a:t>Rutas marítimas</a:t>
                </a:r>
                <a:endParaRPr sz="1450" kern="0">
                  <a:latin typeface="Avenir Medium" panose="02000503020000020003" pitchFamily="2" charset="0"/>
                  <a:cs typeface="Calibri" panose="020F0502020204030204" pitchFamily="34" charset="0"/>
                </a:endParaRPr>
              </a:p>
            </p:txBody>
          </p:sp>
        </p:grpSp>
        <p:grpSp>
          <p:nvGrpSpPr>
            <p:cNvPr id="11" name="Group 10">
              <a:extLst>
                <a:ext uri="{FF2B5EF4-FFF2-40B4-BE49-F238E27FC236}">
                  <a16:creationId xmlns:a16="http://schemas.microsoft.com/office/drawing/2014/main" id="{75D3A695-D89F-4166-C283-B014C5231D0E}"/>
                </a:ext>
              </a:extLst>
            </p:cNvPr>
            <p:cNvGrpSpPr/>
            <p:nvPr/>
          </p:nvGrpSpPr>
          <p:grpSpPr>
            <a:xfrm>
              <a:off x="386344" y="4574959"/>
              <a:ext cx="2116405" cy="420628"/>
              <a:chOff x="637023" y="4574959"/>
              <a:chExt cx="2116405" cy="420628"/>
            </a:xfrm>
          </p:grpSpPr>
          <p:sp>
            <p:nvSpPr>
              <p:cNvPr id="230" name="170"/>
              <p:cNvSpPr txBox="1"/>
              <p:nvPr/>
            </p:nvSpPr>
            <p:spPr>
              <a:xfrm>
                <a:off x="637023" y="4574959"/>
                <a:ext cx="599523" cy="4206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25400" tIns="25400" rIns="25400" bIns="25400" anchor="ctr">
                <a:spAutoFit/>
              </a:bodyPr>
              <a:lstStyle>
                <a:lvl1pPr algn="l">
                  <a:defRPr sz="6300">
                    <a:solidFill>
                      <a:srgbClr val="FFFFFF"/>
                    </a:solidFill>
                    <a:latin typeface="Avenir Next Condensed Demi Bold"/>
                    <a:ea typeface="Avenir Next Condensed Demi Bold"/>
                    <a:cs typeface="Avenir Next Condensed Demi Bold"/>
                    <a:sym typeface="Avenir Next Condensed Demi Bold"/>
                  </a:defRPr>
                </a:lvl1pPr>
              </a:lstStyle>
              <a:p>
                <a:pPr defTabSz="1219169" hangingPunct="0">
                  <a:defRPr/>
                </a:pPr>
                <a:r>
                  <a:rPr sz="2400" b="1" kern="0">
                    <a:latin typeface="Avenir Black" panose="02000503020000020003" pitchFamily="2" charset="0"/>
                    <a:cs typeface="Calibri" panose="020F0502020204030204" pitchFamily="34" charset="0"/>
                  </a:rPr>
                  <a:t>170</a:t>
                </a:r>
              </a:p>
            </p:txBody>
          </p:sp>
          <p:sp>
            <p:nvSpPr>
              <p:cNvPr id="231" name="user countries"/>
              <p:cNvSpPr txBox="1"/>
              <p:nvPr/>
            </p:nvSpPr>
            <p:spPr>
              <a:xfrm>
                <a:off x="1322152" y="4673704"/>
                <a:ext cx="1431276" cy="22313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25400" tIns="25400" rIns="25400" bIns="25400">
                <a:spAutoFit/>
              </a:bodyPr>
              <a:lstStyle>
                <a:lvl1pPr algn="l" defTabSz="825500">
                  <a:lnSpc>
                    <a:spcPct val="70000"/>
                  </a:lnSpc>
                  <a:defRPr sz="2900">
                    <a:solidFill>
                      <a:srgbClr val="FFFFFF"/>
                    </a:solidFill>
                    <a:latin typeface="Avenir Heavy"/>
                    <a:ea typeface="Avenir Heavy"/>
                    <a:cs typeface="Avenir Heavy"/>
                    <a:sym typeface="Avenir Heavy"/>
                  </a:defRPr>
                </a:lvl1pPr>
              </a:lstStyle>
              <a:p>
                <a:pPr defTabSz="412750" hangingPunct="0">
                  <a:defRPr>
                    <a:latin typeface="Avenir Medium"/>
                    <a:ea typeface="Avenir Medium"/>
                    <a:cs typeface="Avenir Medium"/>
                    <a:sym typeface="Avenir Medium"/>
                  </a:defRPr>
                </a:pPr>
                <a:r>
                  <a:rPr lang="es-PA" sz="1450" kern="0">
                    <a:latin typeface="Avenir Medium" panose="02000503020000020003" pitchFamily="2" charset="0"/>
                    <a:cs typeface="Calibri" panose="020F0502020204030204" pitchFamily="34" charset="0"/>
                    <a:sym typeface="Avenir Medium"/>
                  </a:rPr>
                  <a:t>Países usuarios</a:t>
                </a:r>
                <a:endParaRPr sz="1450" kern="0">
                  <a:latin typeface="Avenir Medium" panose="02000503020000020003" pitchFamily="2" charset="0"/>
                  <a:cs typeface="Calibri" panose="020F0502020204030204" pitchFamily="34" charset="0"/>
                </a:endParaRPr>
              </a:p>
            </p:txBody>
          </p:sp>
        </p:grpSp>
        <p:grpSp>
          <p:nvGrpSpPr>
            <p:cNvPr id="10" name="Group 9">
              <a:extLst>
                <a:ext uri="{FF2B5EF4-FFF2-40B4-BE49-F238E27FC236}">
                  <a16:creationId xmlns:a16="http://schemas.microsoft.com/office/drawing/2014/main" id="{24FB854B-68DC-0554-1996-30D2CEBEBA9D}"/>
                </a:ext>
              </a:extLst>
            </p:cNvPr>
            <p:cNvGrpSpPr/>
            <p:nvPr/>
          </p:nvGrpSpPr>
          <p:grpSpPr>
            <a:xfrm>
              <a:off x="386344" y="5138123"/>
              <a:ext cx="2610771" cy="420628"/>
              <a:chOff x="338985" y="5138123"/>
              <a:chExt cx="2610771" cy="420628"/>
            </a:xfrm>
          </p:grpSpPr>
          <p:sp>
            <p:nvSpPr>
              <p:cNvPr id="232" name="1,920"/>
              <p:cNvSpPr txBox="1"/>
              <p:nvPr/>
            </p:nvSpPr>
            <p:spPr>
              <a:xfrm>
                <a:off x="338985" y="5138123"/>
                <a:ext cx="873637" cy="4206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25400" tIns="25400" rIns="25400" bIns="25400" anchor="ctr">
                <a:spAutoFit/>
              </a:bodyPr>
              <a:lstStyle>
                <a:lvl1pPr algn="l">
                  <a:defRPr sz="6300">
                    <a:solidFill>
                      <a:srgbClr val="FFFFFF"/>
                    </a:solidFill>
                    <a:latin typeface="Avenir Next Condensed Demi Bold"/>
                    <a:ea typeface="Avenir Next Condensed Demi Bold"/>
                    <a:cs typeface="Avenir Next Condensed Demi Bold"/>
                    <a:sym typeface="Avenir Next Condensed Demi Bold"/>
                  </a:defRPr>
                </a:lvl1pPr>
              </a:lstStyle>
              <a:p>
                <a:pPr defTabSz="1219169" hangingPunct="0">
                  <a:defRPr/>
                </a:pPr>
                <a:r>
                  <a:rPr sz="2400" b="1" kern="0">
                    <a:latin typeface="Avenir Black" panose="02000503020000020003" pitchFamily="2" charset="0"/>
                    <a:cs typeface="Calibri" panose="020F0502020204030204" pitchFamily="34" charset="0"/>
                  </a:rPr>
                  <a:t>1</a:t>
                </a:r>
                <a:r>
                  <a:rPr lang="es-ES" sz="2400" b="1">
                    <a:latin typeface="Avenir Black" panose="02000503020000020003" pitchFamily="2" charset="0"/>
                    <a:cs typeface="Calibri" panose="020F0502020204030204" pitchFamily="34" charset="0"/>
                  </a:rPr>
                  <a:t>,</a:t>
                </a:r>
                <a:r>
                  <a:rPr sz="2400" b="1" kern="0">
                    <a:latin typeface="Avenir Black" panose="02000503020000020003" pitchFamily="2" charset="0"/>
                    <a:cs typeface="Calibri" panose="020F0502020204030204" pitchFamily="34" charset="0"/>
                  </a:rPr>
                  <a:t>920</a:t>
                </a:r>
              </a:p>
            </p:txBody>
          </p:sp>
          <p:sp>
            <p:nvSpPr>
              <p:cNvPr id="233" name="Ports connected"/>
              <p:cNvSpPr txBox="1"/>
              <p:nvPr/>
            </p:nvSpPr>
            <p:spPr>
              <a:xfrm>
                <a:off x="1322152" y="5158770"/>
                <a:ext cx="1627604" cy="379335"/>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25400" tIns="25400" rIns="25400" bIns="25400">
                <a:spAutoFit/>
              </a:bodyPr>
              <a:lstStyle/>
              <a:p>
                <a:pPr defTabSz="412750" hangingPunct="0">
                  <a:lnSpc>
                    <a:spcPct val="70000"/>
                  </a:lnSpc>
                  <a:defRPr sz="2900">
                    <a:solidFill>
                      <a:srgbClr val="FFFFFF"/>
                    </a:solidFill>
                    <a:latin typeface="Avenir Medium"/>
                    <a:ea typeface="Avenir Medium"/>
                    <a:cs typeface="Avenir Medium"/>
                    <a:sym typeface="Avenir Medium"/>
                  </a:defRPr>
                </a:pPr>
                <a:r>
                  <a:rPr lang="es-ES" sz="1450" kern="0">
                    <a:solidFill>
                      <a:srgbClr val="FFFFFF"/>
                    </a:solidFill>
                    <a:latin typeface="Avenir Medium" panose="02000503020000020003" pitchFamily="2" charset="0"/>
                    <a:cs typeface="Calibri" panose="020F0502020204030204" pitchFamily="34" charset="0"/>
                    <a:sym typeface="Avenir Medium"/>
                  </a:rPr>
                  <a:t>Puertos conectados</a:t>
                </a:r>
                <a:endParaRPr sz="1450" kern="0">
                  <a:solidFill>
                    <a:srgbClr val="FFFFFF"/>
                  </a:solidFill>
                  <a:latin typeface="Avenir Medium" panose="02000503020000020003" pitchFamily="2" charset="0"/>
                  <a:ea typeface="Avenir Heavy"/>
                  <a:cs typeface="Calibri" panose="020F0502020204030204" pitchFamily="34" charset="0"/>
                  <a:sym typeface="Avenir Heavy"/>
                </a:endParaRPr>
              </a:p>
            </p:txBody>
          </p:sp>
        </p:grpSp>
        <p:grpSp>
          <p:nvGrpSpPr>
            <p:cNvPr id="8" name="Group 7">
              <a:extLst>
                <a:ext uri="{FF2B5EF4-FFF2-40B4-BE49-F238E27FC236}">
                  <a16:creationId xmlns:a16="http://schemas.microsoft.com/office/drawing/2014/main" id="{8092E50F-D039-4397-1057-5BE0F18CC329}"/>
                </a:ext>
              </a:extLst>
            </p:cNvPr>
            <p:cNvGrpSpPr/>
            <p:nvPr/>
          </p:nvGrpSpPr>
          <p:grpSpPr>
            <a:xfrm>
              <a:off x="386344" y="6170454"/>
              <a:ext cx="2054874" cy="420628"/>
              <a:chOff x="770639" y="6170454"/>
              <a:chExt cx="2054874" cy="420628"/>
            </a:xfrm>
          </p:grpSpPr>
          <p:sp>
            <p:nvSpPr>
              <p:cNvPr id="234" name="of the world maritime trade"/>
              <p:cNvSpPr txBox="1"/>
              <p:nvPr/>
            </p:nvSpPr>
            <p:spPr>
              <a:xfrm>
                <a:off x="1322152" y="6174109"/>
                <a:ext cx="1503361" cy="41331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25400" tIns="25400" rIns="25400" bIns="25400" anchor="ctr">
                <a:spAutoFit/>
              </a:bodyPr>
              <a:lstStyle>
                <a:lvl1pPr algn="l" defTabSz="825500">
                  <a:lnSpc>
                    <a:spcPct val="70000"/>
                  </a:lnSpc>
                  <a:defRPr sz="3200">
                    <a:solidFill>
                      <a:srgbClr val="FFFFFF"/>
                    </a:solidFill>
                    <a:latin typeface="Avenir"/>
                    <a:ea typeface="Avenir"/>
                    <a:cs typeface="Avenir"/>
                    <a:sym typeface="Avenir Roman"/>
                  </a:defRPr>
                </a:lvl1pPr>
              </a:lstStyle>
              <a:p>
                <a:pPr defTabSz="412750" hangingPunct="0">
                  <a:defRPr/>
                </a:pPr>
                <a:r>
                  <a:rPr lang="es-ES" sz="1600" kern="0">
                    <a:latin typeface="Avenir Medium" panose="02000503020000020003" pitchFamily="2" charset="0"/>
                    <a:cs typeface="Calibri" panose="020F0502020204030204" pitchFamily="34" charset="0"/>
                  </a:rPr>
                  <a:t>del comercio mundial </a:t>
                </a:r>
                <a:endParaRPr sz="1600" kern="0">
                  <a:latin typeface="Avenir Medium" panose="02000503020000020003" pitchFamily="2" charset="0"/>
                  <a:cs typeface="Calibri" panose="020F0502020204030204" pitchFamily="34" charset="0"/>
                </a:endParaRPr>
              </a:p>
            </p:txBody>
          </p:sp>
          <p:sp>
            <p:nvSpPr>
              <p:cNvPr id="245" name="6%"/>
              <p:cNvSpPr txBox="1"/>
              <p:nvPr/>
            </p:nvSpPr>
            <p:spPr>
              <a:xfrm>
                <a:off x="770639" y="6170454"/>
                <a:ext cx="512961" cy="4206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25400" tIns="25400" rIns="25400" bIns="25400" anchor="ctr">
                <a:spAutoFit/>
              </a:bodyPr>
              <a:lstStyle>
                <a:lvl1pPr algn="l">
                  <a:defRPr sz="6300">
                    <a:solidFill>
                      <a:srgbClr val="FFFFFF"/>
                    </a:solidFill>
                    <a:latin typeface="Avenir Next Condensed Demi Bold"/>
                    <a:ea typeface="Avenir Next Condensed Demi Bold"/>
                    <a:cs typeface="Avenir Next Condensed Demi Bold"/>
                    <a:sym typeface="Avenir Next Condensed Demi Bold"/>
                  </a:defRPr>
                </a:lvl1pPr>
              </a:lstStyle>
              <a:p>
                <a:pPr defTabSz="1219169" hangingPunct="0">
                  <a:defRPr/>
                </a:pPr>
                <a:r>
                  <a:rPr lang="es-PA" sz="2400" b="1" kern="0">
                    <a:latin typeface="Avenir Black" panose="02000503020000020003" pitchFamily="2" charset="0"/>
                    <a:cs typeface="Calibri" panose="020F0502020204030204" pitchFamily="34" charset="0"/>
                  </a:rPr>
                  <a:t>3</a:t>
                </a:r>
                <a:r>
                  <a:rPr sz="2400" b="1" kern="0">
                    <a:latin typeface="Avenir Black" panose="02000503020000020003" pitchFamily="2" charset="0"/>
                    <a:cs typeface="Calibri" panose="020F0502020204030204" pitchFamily="34" charset="0"/>
                  </a:rPr>
                  <a:t>%</a:t>
                </a:r>
              </a:p>
            </p:txBody>
          </p:sp>
        </p:grpSp>
        <p:grpSp>
          <p:nvGrpSpPr>
            <p:cNvPr id="9" name="Group 8">
              <a:extLst>
                <a:ext uri="{FF2B5EF4-FFF2-40B4-BE49-F238E27FC236}">
                  <a16:creationId xmlns:a16="http://schemas.microsoft.com/office/drawing/2014/main" id="{CCB60293-230D-8756-F74E-AE710807B3B3}"/>
                </a:ext>
              </a:extLst>
            </p:cNvPr>
            <p:cNvGrpSpPr/>
            <p:nvPr/>
          </p:nvGrpSpPr>
          <p:grpSpPr>
            <a:xfrm>
              <a:off x="386344" y="5611604"/>
              <a:ext cx="2887977" cy="420628"/>
              <a:chOff x="138960" y="5611604"/>
              <a:chExt cx="2887977" cy="420628"/>
            </a:xfrm>
          </p:grpSpPr>
          <p:sp>
            <p:nvSpPr>
              <p:cNvPr id="235" name="TEU’s pass through the canal"/>
              <p:cNvSpPr txBox="1"/>
              <p:nvPr/>
            </p:nvSpPr>
            <p:spPr>
              <a:xfrm>
                <a:off x="1322152" y="5701437"/>
                <a:ext cx="1704785" cy="240963"/>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25400" tIns="25400" rIns="25400" bIns="25400" anchor="ctr">
                <a:spAutoFit/>
              </a:bodyPr>
              <a:lstStyle>
                <a:lvl1pPr algn="l" defTabSz="825500">
                  <a:lnSpc>
                    <a:spcPct val="70000"/>
                  </a:lnSpc>
                  <a:defRPr sz="3200">
                    <a:solidFill>
                      <a:srgbClr val="FFFFFF"/>
                    </a:solidFill>
                    <a:latin typeface="Avenir"/>
                    <a:ea typeface="Avenir"/>
                    <a:cs typeface="Avenir"/>
                    <a:sym typeface="Avenir Roman"/>
                  </a:defRPr>
                </a:lvl1pPr>
              </a:lstStyle>
              <a:p>
                <a:pPr defTabSz="412750" hangingPunct="0">
                  <a:defRPr/>
                </a:pPr>
                <a:r>
                  <a:rPr lang="es-PA" sz="1600" kern="0">
                    <a:latin typeface="Avenir Medium" panose="02000503020000020003" pitchFamily="2" charset="0"/>
                    <a:cs typeface="Calibri" panose="020F0502020204030204" pitchFamily="34" charset="0"/>
                  </a:rPr>
                  <a:t>Tránsitos en 2023</a:t>
                </a:r>
                <a:endParaRPr sz="1600" kern="0">
                  <a:latin typeface="Avenir Medium" panose="02000503020000020003" pitchFamily="2" charset="0"/>
                  <a:cs typeface="Calibri" panose="020F0502020204030204" pitchFamily="34" charset="0"/>
                </a:endParaRPr>
              </a:p>
            </p:txBody>
          </p:sp>
          <p:sp>
            <p:nvSpPr>
              <p:cNvPr id="246" name="13,200"/>
              <p:cNvSpPr txBox="1"/>
              <p:nvPr/>
            </p:nvSpPr>
            <p:spPr>
              <a:xfrm>
                <a:off x="138960" y="5611604"/>
                <a:ext cx="1174200" cy="4206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25400" tIns="25400" rIns="25400" bIns="25400" anchor="ctr">
                <a:spAutoFit/>
              </a:bodyPr>
              <a:lstStyle>
                <a:lvl1pPr algn="l">
                  <a:defRPr sz="6300">
                    <a:solidFill>
                      <a:srgbClr val="FFFFFF"/>
                    </a:solidFill>
                    <a:latin typeface="Avenir Next Condensed Demi Bold"/>
                    <a:ea typeface="Avenir Next Condensed Demi Bold"/>
                    <a:cs typeface="Avenir Next Condensed Demi Bold"/>
                    <a:sym typeface="Avenir Next Condensed Demi Bold"/>
                  </a:defRPr>
                </a:lvl1pPr>
              </a:lstStyle>
              <a:p>
                <a:pPr defTabSz="1219169" hangingPunct="0">
                  <a:defRPr/>
                </a:pPr>
                <a:r>
                  <a:rPr sz="2400" b="1" kern="0">
                    <a:latin typeface="Avenir Black" panose="02000503020000020003" pitchFamily="2" charset="0"/>
                    <a:cs typeface="Calibri" panose="020F0502020204030204" pitchFamily="34" charset="0"/>
                  </a:rPr>
                  <a:t>1</a:t>
                </a:r>
                <a:r>
                  <a:rPr lang="es-PA" sz="2400" b="1" kern="0">
                    <a:latin typeface="Avenir Black" panose="02000503020000020003" pitchFamily="2" charset="0"/>
                    <a:cs typeface="Calibri" panose="020F0502020204030204" pitchFamily="34" charset="0"/>
                  </a:rPr>
                  <a:t>4</a:t>
                </a:r>
                <a:r>
                  <a:rPr lang="es-ES" sz="2400" b="1">
                    <a:latin typeface="Avenir Black" panose="02000503020000020003" pitchFamily="2" charset="0"/>
                    <a:cs typeface="Calibri" panose="020F0502020204030204" pitchFamily="34" charset="0"/>
                  </a:rPr>
                  <a:t>,080</a:t>
                </a:r>
                <a:endParaRPr sz="2400" b="1" kern="0">
                  <a:latin typeface="Avenir Black" panose="02000503020000020003" pitchFamily="2" charset="0"/>
                  <a:cs typeface="Calibri" panose="020F0502020204030204" pitchFamily="34" charset="0"/>
                </a:endParaRPr>
              </a:p>
            </p:txBody>
          </p:sp>
        </p:grpSp>
      </p:grpSp>
      <p:grpSp>
        <p:nvGrpSpPr>
          <p:cNvPr id="4" name="Group 3">
            <a:extLst>
              <a:ext uri="{FF2B5EF4-FFF2-40B4-BE49-F238E27FC236}">
                <a16:creationId xmlns:a16="http://schemas.microsoft.com/office/drawing/2014/main" id="{04FE3617-DBC4-6CE8-4249-8D52B0E3B628}"/>
              </a:ext>
            </a:extLst>
          </p:cNvPr>
          <p:cNvGrpSpPr/>
          <p:nvPr/>
        </p:nvGrpSpPr>
        <p:grpSpPr>
          <a:xfrm>
            <a:off x="4515854" y="4085147"/>
            <a:ext cx="3302214" cy="2608270"/>
            <a:chOff x="4276811" y="4085147"/>
            <a:chExt cx="3302214" cy="2608270"/>
          </a:xfrm>
        </p:grpSpPr>
        <p:sp>
          <p:nvSpPr>
            <p:cNvPr id="236" name="152 ports and 54 countries…"/>
            <p:cNvSpPr txBox="1"/>
            <p:nvPr/>
          </p:nvSpPr>
          <p:spPr>
            <a:xfrm>
              <a:off x="4276811" y="4085147"/>
              <a:ext cx="3302214" cy="632289"/>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25400" tIns="25400" rIns="25400" bIns="25400" anchor="ctr">
              <a:spAutoFit/>
            </a:bodyPr>
            <a:lstStyle/>
            <a:p>
              <a:pPr defTabSz="412750" hangingPunct="0">
                <a:lnSpc>
                  <a:spcPct val="70000"/>
                </a:lnSpc>
                <a:defRPr sz="2900">
                  <a:solidFill>
                    <a:srgbClr val="FFFFFF"/>
                  </a:solidFill>
                  <a:latin typeface="Avenir Medium"/>
                  <a:ea typeface="Avenir Medium"/>
                  <a:cs typeface="Avenir Medium"/>
                  <a:sym typeface="Avenir Medium"/>
                </a:defRPr>
              </a:pPr>
              <a:r>
                <a:rPr lang="es-PA"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152</a:t>
              </a:r>
              <a:r>
                <a:rPr lang="es-PA" sz="1450" kern="0">
                  <a:solidFill>
                    <a:srgbClr val="FFFFFF"/>
                  </a:solidFill>
                  <a:latin typeface="Avenir Medium" panose="02000503020000020003" pitchFamily="2" charset="0"/>
                  <a:cs typeface="Calibri" panose="020F0502020204030204" pitchFamily="34" charset="0"/>
                  <a:sym typeface="Avenir Medium"/>
                </a:rPr>
                <a:t> puertos y </a:t>
              </a:r>
              <a:r>
                <a:rPr lang="es-PA"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54</a:t>
              </a:r>
              <a:r>
                <a:rPr lang="es-PA" sz="1450" kern="0">
                  <a:solidFill>
                    <a:srgbClr val="FFFFFF"/>
                  </a:solidFill>
                  <a:latin typeface="Avenir Medium" panose="02000503020000020003" pitchFamily="2" charset="0"/>
                  <a:cs typeface="Calibri" panose="020F0502020204030204" pitchFamily="34" charset="0"/>
                  <a:sym typeface="Avenir Medium"/>
                </a:rPr>
                <a:t> países</a:t>
              </a:r>
            </a:p>
            <a:p>
              <a:pPr defTabSz="412750" hangingPunct="0">
                <a:lnSpc>
                  <a:spcPct val="70000"/>
                </a:lnSpc>
                <a:defRPr sz="2900">
                  <a:solidFill>
                    <a:srgbClr val="FFFFFF"/>
                  </a:solidFill>
                  <a:latin typeface="Avenir Medium"/>
                  <a:ea typeface="Avenir Medium"/>
                  <a:cs typeface="Avenir Medium"/>
                  <a:sym typeface="Avenir Medium"/>
                </a:defRPr>
              </a:pPr>
              <a:r>
                <a:rPr lang="es-PA" sz="1450" kern="0">
                  <a:solidFill>
                    <a:srgbClr val="FFFFFF"/>
                  </a:solidFill>
                  <a:latin typeface="Avenir Medium" panose="02000503020000020003" pitchFamily="2" charset="0"/>
                  <a:cs typeface="Calibri" panose="020F0502020204030204" pitchFamily="34" charset="0"/>
                  <a:sym typeface="Avenir Medium"/>
                </a:rPr>
                <a:t>envían y reciben mercancía de manera directa.</a:t>
              </a:r>
            </a:p>
          </p:txBody>
        </p:sp>
        <p:sp>
          <p:nvSpPr>
            <p:cNvPr id="237" name="2 most active ports in Latin America (Balboa and Cristobal)"/>
            <p:cNvSpPr txBox="1"/>
            <p:nvPr/>
          </p:nvSpPr>
          <p:spPr>
            <a:xfrm>
              <a:off x="4276811" y="4767733"/>
              <a:ext cx="3059394" cy="481670"/>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25400" tIns="25400" rIns="25400" bIns="25400" anchor="ctr">
              <a:spAutoFit/>
            </a:bodyPr>
            <a:lstStyle/>
            <a:p>
              <a:pPr defTabSz="412750" hangingPunct="0">
                <a:lnSpc>
                  <a:spcPct val="70000"/>
                </a:lnSpc>
                <a:defRPr sz="2900">
                  <a:solidFill>
                    <a:srgbClr val="FFFFFF"/>
                  </a:solidFill>
                  <a:latin typeface="Avenir Medium"/>
                  <a:ea typeface="Avenir Medium"/>
                  <a:cs typeface="Avenir Medium"/>
                  <a:sym typeface="Avenir Medium"/>
                </a:defRPr>
              </a:pPr>
              <a:r>
                <a:rPr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2</a:t>
              </a:r>
              <a:r>
                <a:rPr sz="1450" kern="0">
                  <a:solidFill>
                    <a:srgbClr val="FFFFFF"/>
                  </a:solidFill>
                  <a:latin typeface="Avenir Medium" panose="02000503020000020003" pitchFamily="2" charset="0"/>
                  <a:cs typeface="Calibri" panose="020F0502020204030204" pitchFamily="34" charset="0"/>
                  <a:sym typeface="Avenir Medium"/>
                </a:rPr>
                <a:t> </a:t>
              </a:r>
              <a:r>
                <a:rPr lang="es-PA" sz="1450" kern="0">
                  <a:solidFill>
                    <a:srgbClr val="FFFFFF"/>
                  </a:solidFill>
                  <a:latin typeface="Avenir Medium" panose="02000503020000020003" pitchFamily="2" charset="0"/>
                  <a:cs typeface="Calibri" panose="020F0502020204030204" pitchFamily="34" charset="0"/>
                  <a:sym typeface="Avenir Medium"/>
                </a:rPr>
                <a:t>puertos más activos de América Latina (Balboa y Cristóbal)</a:t>
              </a:r>
              <a:endParaRPr sz="1450" kern="0">
                <a:solidFill>
                  <a:srgbClr val="FFFFFF"/>
                </a:solidFill>
                <a:latin typeface="Avenir Medium" panose="02000503020000020003" pitchFamily="2" charset="0"/>
                <a:cs typeface="Calibri" panose="020F0502020204030204" pitchFamily="34" charset="0"/>
                <a:sym typeface="Avenir Medium"/>
              </a:endParaRPr>
            </a:p>
          </p:txBody>
        </p:sp>
        <p:sp>
          <p:nvSpPr>
            <p:cNvPr id="238" name="11+ shipping lines"/>
            <p:cNvSpPr txBox="1"/>
            <p:nvPr/>
          </p:nvSpPr>
          <p:spPr>
            <a:xfrm>
              <a:off x="4276811" y="5778870"/>
              <a:ext cx="3059394" cy="3375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25400" tIns="25400" rIns="25400" bIns="25400" anchor="ctr">
              <a:spAutoFit/>
            </a:bodyPr>
            <a:lstStyle/>
            <a:p>
              <a:pPr defTabSz="412750" hangingPunct="0">
                <a:lnSpc>
                  <a:spcPct val="70000"/>
                </a:lnSpc>
                <a:defRPr sz="2900">
                  <a:solidFill>
                    <a:srgbClr val="FFFFFF"/>
                  </a:solidFill>
                  <a:latin typeface="Avenir Medium"/>
                  <a:ea typeface="Avenir Medium"/>
                  <a:cs typeface="Avenir Medium"/>
                  <a:sym typeface="Avenir Medium"/>
                </a:defRPr>
              </a:pPr>
              <a:r>
                <a:rPr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11+</a:t>
              </a:r>
              <a:r>
                <a:rPr sz="2400" b="1" kern="0">
                  <a:solidFill>
                    <a:srgbClr val="FFFFFF"/>
                  </a:solidFill>
                  <a:latin typeface="Avenir Black" panose="02000503020000020003" pitchFamily="2" charset="0"/>
                  <a:cs typeface="Calibri" panose="020F0502020204030204" pitchFamily="34" charset="0"/>
                  <a:sym typeface="Avenir Medium"/>
                </a:rPr>
                <a:t> </a:t>
              </a:r>
              <a:r>
                <a:rPr lang="es-ES" sz="1450" kern="0">
                  <a:solidFill>
                    <a:srgbClr val="FFFFFF"/>
                  </a:solidFill>
                  <a:latin typeface="Avenir Medium" panose="02000503020000020003" pitchFamily="2" charset="0"/>
                  <a:cs typeface="Calibri" panose="020F0502020204030204" pitchFamily="34" charset="0"/>
                  <a:sym typeface="Avenir Medium"/>
                </a:rPr>
                <a:t>líneas marítimas</a:t>
              </a:r>
              <a:endParaRPr sz="1450" kern="0">
                <a:solidFill>
                  <a:srgbClr val="FFFFFF"/>
                </a:solidFill>
                <a:latin typeface="Avenir Medium" panose="02000503020000020003" pitchFamily="2" charset="0"/>
                <a:cs typeface="Calibri" panose="020F0502020204030204" pitchFamily="34" charset="0"/>
                <a:sym typeface="Avenir Medium"/>
              </a:endParaRPr>
            </a:p>
          </p:txBody>
        </p:sp>
        <p:sp>
          <p:nvSpPr>
            <p:cNvPr id="239" name="5 of the top 10 ports of the region are in Panama"/>
            <p:cNvSpPr txBox="1"/>
            <p:nvPr/>
          </p:nvSpPr>
          <p:spPr>
            <a:xfrm>
              <a:off x="4276811" y="6179430"/>
              <a:ext cx="2848841" cy="513987"/>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25400" tIns="25400" rIns="25400" bIns="25400" anchor="ctr">
              <a:spAutoFit/>
            </a:bodyPr>
            <a:lstStyle/>
            <a:p>
              <a:pPr defTabSz="412750" hangingPunct="0">
                <a:lnSpc>
                  <a:spcPct val="70000"/>
                </a:lnSpc>
                <a:defRPr sz="2900">
                  <a:solidFill>
                    <a:srgbClr val="FFFFFF"/>
                  </a:solidFill>
                  <a:latin typeface="Avenir Medium"/>
                  <a:ea typeface="Avenir Medium"/>
                  <a:cs typeface="Avenir Medium"/>
                  <a:sym typeface="Avenir Medium"/>
                </a:defRPr>
              </a:pPr>
              <a:r>
                <a:rPr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5</a:t>
              </a:r>
              <a:r>
                <a:rPr sz="1450" kern="0">
                  <a:solidFill>
                    <a:srgbClr val="FFFFFF"/>
                  </a:solidFill>
                  <a:latin typeface="Avenir Medium" panose="02000503020000020003" pitchFamily="2" charset="0"/>
                  <a:cs typeface="Calibri" panose="020F0502020204030204" pitchFamily="34" charset="0"/>
                  <a:sym typeface="Avenir Medium"/>
                </a:rPr>
                <a:t> </a:t>
              </a:r>
              <a:r>
                <a:rPr lang="es-ES" sz="1450" kern="0">
                  <a:solidFill>
                    <a:srgbClr val="FFFFFF"/>
                  </a:solidFill>
                  <a:latin typeface="Avenir Medium" panose="02000503020000020003" pitchFamily="2" charset="0"/>
                  <a:cs typeface="Calibri" panose="020F0502020204030204" pitchFamily="34" charset="0"/>
                  <a:sym typeface="Avenir Medium"/>
                </a:rPr>
                <a:t>de los mejores </a:t>
              </a:r>
              <a:r>
                <a:rPr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10</a:t>
              </a:r>
              <a:r>
                <a:rPr sz="2700" kern="0">
                  <a:solidFill>
                    <a:srgbClr val="FFFFFF"/>
                  </a:solidFill>
                  <a:latin typeface="Avenir Medium" panose="02000503020000020003" pitchFamily="2" charset="0"/>
                  <a:cs typeface="Calibri" panose="020F0502020204030204" pitchFamily="34" charset="0"/>
                  <a:sym typeface="Avenir Medium"/>
                </a:rPr>
                <a:t> </a:t>
              </a:r>
              <a:r>
                <a:rPr lang="es-ES" sz="1450" kern="0">
                  <a:solidFill>
                    <a:srgbClr val="FFFFFF"/>
                  </a:solidFill>
                  <a:latin typeface="Avenir Medium" panose="02000503020000020003" pitchFamily="2" charset="0"/>
                  <a:cs typeface="Calibri" panose="020F0502020204030204" pitchFamily="34" charset="0"/>
                  <a:sym typeface="Avenir Medium"/>
                </a:rPr>
                <a:t>puertos de la región están en Panamá</a:t>
              </a:r>
              <a:endParaRPr sz="1450" kern="0">
                <a:solidFill>
                  <a:srgbClr val="FFFFFF"/>
                </a:solidFill>
                <a:latin typeface="Avenir Medium" panose="02000503020000020003" pitchFamily="2" charset="0"/>
                <a:cs typeface="Calibri" panose="020F0502020204030204" pitchFamily="34" charset="0"/>
                <a:sym typeface="Avenir Medium"/>
              </a:endParaRPr>
            </a:p>
          </p:txBody>
        </p:sp>
        <p:sp>
          <p:nvSpPr>
            <p:cNvPr id="30" name="11+ shipping lines">
              <a:extLst>
                <a:ext uri="{FF2B5EF4-FFF2-40B4-BE49-F238E27FC236}">
                  <a16:creationId xmlns:a16="http://schemas.microsoft.com/office/drawing/2014/main" id="{BE35A47E-8843-1B2B-7632-6872B82E9911}"/>
                </a:ext>
              </a:extLst>
            </p:cNvPr>
            <p:cNvSpPr txBox="1"/>
            <p:nvPr/>
          </p:nvSpPr>
          <p:spPr>
            <a:xfrm>
              <a:off x="4276811" y="5325283"/>
              <a:ext cx="3059394" cy="371320"/>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25400" tIns="25400" rIns="25400" bIns="25400" anchor="ctr">
              <a:spAutoFit/>
            </a:bodyPr>
            <a:lstStyle/>
            <a:p>
              <a:pPr defTabSz="412750" hangingPunct="0">
                <a:lnSpc>
                  <a:spcPct val="70000"/>
                </a:lnSpc>
                <a:defRPr sz="2900">
                  <a:solidFill>
                    <a:srgbClr val="FFFFFF"/>
                  </a:solidFill>
                  <a:latin typeface="Avenir Medium"/>
                  <a:ea typeface="Avenir Medium"/>
                  <a:cs typeface="Avenir Medium"/>
                  <a:sym typeface="Avenir Medium"/>
                </a:defRPr>
              </a:pPr>
              <a:r>
                <a:rPr lang="es-PA"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8.5</a:t>
              </a:r>
              <a:r>
                <a:rPr lang="es-PA" sz="2700" kern="0">
                  <a:solidFill>
                    <a:srgbClr val="FFFFFF"/>
                  </a:solidFill>
                  <a:latin typeface="Avenir Medium" panose="02000503020000020003" pitchFamily="2" charset="0"/>
                  <a:ea typeface="Avenir Next Condensed Demi Bold"/>
                  <a:cs typeface="Calibri" panose="020F0502020204030204" pitchFamily="34" charset="0"/>
                  <a:sym typeface="Avenir Next Condensed Demi Bold"/>
                </a:rPr>
                <a:t> </a:t>
              </a:r>
              <a:r>
                <a:rPr lang="es-PA" sz="1450" kern="0">
                  <a:solidFill>
                    <a:srgbClr val="FFFFFF"/>
                  </a:solidFill>
                  <a:latin typeface="Avenir Medium" panose="02000503020000020003" pitchFamily="2" charset="0"/>
                  <a:cs typeface="Calibri" panose="020F0502020204030204" pitchFamily="34" charset="0"/>
                  <a:sym typeface="Avenir Next Condensed Demi Bold"/>
                </a:rPr>
                <a:t>millones de TEUs</a:t>
              </a:r>
              <a:endParaRPr sz="1450" kern="0">
                <a:solidFill>
                  <a:srgbClr val="FFFFFF"/>
                </a:solidFill>
                <a:latin typeface="Avenir Medium" panose="02000503020000020003" pitchFamily="2" charset="0"/>
                <a:cs typeface="Calibri" panose="020F0502020204030204" pitchFamily="34" charset="0"/>
                <a:sym typeface="Avenir Medium"/>
              </a:endParaRPr>
            </a:p>
          </p:txBody>
        </p:sp>
      </p:grpSp>
      <p:grpSp>
        <p:nvGrpSpPr>
          <p:cNvPr id="5" name="Group 4">
            <a:extLst>
              <a:ext uri="{FF2B5EF4-FFF2-40B4-BE49-F238E27FC236}">
                <a16:creationId xmlns:a16="http://schemas.microsoft.com/office/drawing/2014/main" id="{C98D993D-A86B-94D3-F57D-C3518C7191EE}"/>
              </a:ext>
            </a:extLst>
          </p:cNvPr>
          <p:cNvGrpSpPr/>
          <p:nvPr/>
        </p:nvGrpSpPr>
        <p:grpSpPr>
          <a:xfrm>
            <a:off x="8423998" y="4116129"/>
            <a:ext cx="3653121" cy="2537004"/>
            <a:chOff x="8319803" y="4116129"/>
            <a:chExt cx="3653121" cy="2537004"/>
          </a:xfrm>
        </p:grpSpPr>
        <p:sp>
          <p:nvSpPr>
            <p:cNvPr id="240" name="90 destinations in 39 countries (America, Europe and Asia)"/>
            <p:cNvSpPr txBox="1"/>
            <p:nvPr/>
          </p:nvSpPr>
          <p:spPr>
            <a:xfrm>
              <a:off x="8319803" y="4116129"/>
              <a:ext cx="3221711" cy="481670"/>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25400" tIns="25400" rIns="25400" bIns="25400" anchor="ctr">
              <a:spAutoFit/>
            </a:bodyPr>
            <a:lstStyle/>
            <a:p>
              <a:pPr defTabSz="412750" hangingPunct="0">
                <a:lnSpc>
                  <a:spcPct val="70000"/>
                </a:lnSpc>
                <a:defRPr sz="2900">
                  <a:solidFill>
                    <a:srgbClr val="FFFFFF"/>
                  </a:solidFill>
                  <a:latin typeface="Avenir Medium"/>
                  <a:ea typeface="Avenir Medium"/>
                  <a:cs typeface="Avenir Medium"/>
                  <a:sym typeface="Avenir Medium"/>
                </a:defRPr>
              </a:pPr>
              <a:r>
                <a:rPr lang="es-PA"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93</a:t>
              </a:r>
              <a:r>
                <a:rPr sz="1450" kern="0">
                  <a:solidFill>
                    <a:srgbClr val="FFFFFF"/>
                  </a:solidFill>
                  <a:latin typeface="Avenir Medium" panose="02000503020000020003" pitchFamily="2" charset="0"/>
                  <a:cs typeface="Calibri" panose="020F0502020204030204" pitchFamily="34" charset="0"/>
                  <a:sym typeface="Avenir Medium"/>
                </a:rPr>
                <a:t> </a:t>
              </a:r>
              <a:r>
                <a:rPr lang="es-ES" sz="1450" kern="0">
                  <a:solidFill>
                    <a:srgbClr val="FFFFFF"/>
                  </a:solidFill>
                  <a:latin typeface="Avenir Medium" panose="02000503020000020003" pitchFamily="2" charset="0"/>
                  <a:cs typeface="Calibri" panose="020F0502020204030204" pitchFamily="34" charset="0"/>
                  <a:sym typeface="Avenir Medium"/>
                </a:rPr>
                <a:t>destinos en </a:t>
              </a:r>
              <a:r>
                <a:rPr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3</a:t>
              </a:r>
              <a:r>
                <a:rPr lang="es-PA"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2</a:t>
              </a:r>
              <a:r>
                <a:rPr sz="2400" b="1" kern="0">
                  <a:solidFill>
                    <a:srgbClr val="FFFFFF"/>
                  </a:solidFill>
                  <a:latin typeface="Avenir Black" panose="02000503020000020003" pitchFamily="2" charset="0"/>
                  <a:cs typeface="Calibri" panose="020F0502020204030204" pitchFamily="34" charset="0"/>
                  <a:sym typeface="Avenir Medium"/>
                </a:rPr>
                <a:t> </a:t>
              </a:r>
              <a:r>
                <a:rPr lang="es-ES" sz="1450" kern="0">
                  <a:solidFill>
                    <a:srgbClr val="FFFFFF"/>
                  </a:solidFill>
                  <a:latin typeface="Avenir Medium" panose="02000503020000020003" pitchFamily="2" charset="0"/>
                  <a:cs typeface="Calibri" panose="020F0502020204030204" pitchFamily="34" charset="0"/>
                  <a:sym typeface="Avenir Medium"/>
                </a:rPr>
                <a:t>países </a:t>
              </a:r>
              <a:r>
                <a:rPr sz="1450" kern="0">
                  <a:solidFill>
                    <a:srgbClr val="FFFFFF"/>
                  </a:solidFill>
                  <a:latin typeface="Avenir Medium" panose="02000503020000020003" pitchFamily="2" charset="0"/>
                  <a:cs typeface="Calibri" panose="020F0502020204030204" pitchFamily="34" charset="0"/>
                  <a:sym typeface="Avenir Medium"/>
                </a:rPr>
                <a:t>(</a:t>
              </a:r>
              <a:r>
                <a:rPr lang="es-PA" sz="1450" kern="0">
                  <a:solidFill>
                    <a:srgbClr val="FFFFFF"/>
                  </a:solidFill>
                  <a:latin typeface="Avenir Medium" panose="02000503020000020003" pitchFamily="2" charset="0"/>
                  <a:cs typeface="Calibri" panose="020F0502020204030204" pitchFamily="34" charset="0"/>
                  <a:sym typeface="Avenir Medium"/>
                </a:rPr>
                <a:t>América, Europa y Asia)</a:t>
              </a:r>
            </a:p>
          </p:txBody>
        </p:sp>
        <p:sp>
          <p:nvSpPr>
            <p:cNvPr id="241" name="400+ daily operations"/>
            <p:cNvSpPr txBox="1"/>
            <p:nvPr/>
          </p:nvSpPr>
          <p:spPr>
            <a:xfrm>
              <a:off x="8319803" y="4683842"/>
              <a:ext cx="2996013" cy="3375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25400" tIns="25400" rIns="25400" bIns="25400" anchor="ctr">
              <a:spAutoFit/>
            </a:bodyPr>
            <a:lstStyle/>
            <a:p>
              <a:pPr defTabSz="412750" hangingPunct="0">
                <a:lnSpc>
                  <a:spcPct val="70000"/>
                </a:lnSpc>
                <a:defRPr sz="2900">
                  <a:solidFill>
                    <a:srgbClr val="FFFFFF"/>
                  </a:solidFill>
                  <a:latin typeface="Avenir Medium"/>
                  <a:ea typeface="Avenir Medium"/>
                  <a:cs typeface="Avenir Medium"/>
                  <a:sym typeface="Avenir Medium"/>
                </a:defRPr>
              </a:pPr>
              <a:r>
                <a:rPr lang="es-PA" sz="2400" b="1" kern="0">
                  <a:solidFill>
                    <a:srgbClr val="FFFFFF"/>
                  </a:solidFill>
                  <a:latin typeface="Avenir Black" panose="02000503020000020003" pitchFamily="2" charset="0"/>
                  <a:cs typeface="Calibri" panose="020F0502020204030204" pitchFamily="34" charset="0"/>
                  <a:sym typeface="Avenir Medium"/>
                </a:rPr>
                <a:t>143,034</a:t>
              </a:r>
              <a:r>
                <a:rPr sz="1450" kern="0">
                  <a:solidFill>
                    <a:srgbClr val="FFFFFF"/>
                  </a:solidFill>
                  <a:latin typeface="Avenir Medium" panose="02000503020000020003" pitchFamily="2" charset="0"/>
                  <a:cs typeface="Calibri" panose="020F0502020204030204" pitchFamily="34" charset="0"/>
                  <a:sym typeface="Avenir Medium"/>
                </a:rPr>
                <a:t> </a:t>
              </a:r>
              <a:r>
                <a:rPr lang="es-ES" sz="1450" kern="0">
                  <a:solidFill>
                    <a:srgbClr val="FFFFFF"/>
                  </a:solidFill>
                  <a:latin typeface="Avenir Medium" panose="02000503020000020003" pitchFamily="2" charset="0"/>
                  <a:cs typeface="Calibri" panose="020F0502020204030204" pitchFamily="34" charset="0"/>
                  <a:sym typeface="Avenir Medium"/>
                </a:rPr>
                <a:t>operaciones anuales</a:t>
              </a:r>
              <a:endParaRPr sz="1450" kern="0">
                <a:solidFill>
                  <a:srgbClr val="FFFFFF"/>
                </a:solidFill>
                <a:latin typeface="Avenir Medium" panose="02000503020000020003" pitchFamily="2" charset="0"/>
                <a:cs typeface="Calibri" panose="020F0502020204030204" pitchFamily="34" charset="0"/>
                <a:sym typeface="Avenir Medium"/>
              </a:endParaRPr>
            </a:p>
          </p:txBody>
        </p:sp>
        <p:sp>
          <p:nvSpPr>
            <p:cNvPr id="242" name="23 comercial Airlines"/>
            <p:cNvSpPr txBox="1"/>
            <p:nvPr/>
          </p:nvSpPr>
          <p:spPr>
            <a:xfrm>
              <a:off x="8319803" y="5312912"/>
              <a:ext cx="2454198" cy="373307"/>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25400" tIns="25400" rIns="25400" bIns="25400" anchor="ctr">
              <a:spAutoFit/>
            </a:bodyPr>
            <a:lstStyle/>
            <a:p>
              <a:pPr defTabSz="412750" hangingPunct="0">
                <a:lnSpc>
                  <a:spcPct val="70000"/>
                </a:lnSpc>
                <a:defRPr sz="2900">
                  <a:solidFill>
                    <a:srgbClr val="FFFFFF"/>
                  </a:solidFill>
                  <a:latin typeface="Avenir Medium"/>
                  <a:ea typeface="Avenir Medium"/>
                  <a:cs typeface="Avenir Medium"/>
                  <a:sym typeface="Avenir Medium"/>
                </a:defRPr>
              </a:pPr>
              <a:r>
                <a:rPr lang="es-PA"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19</a:t>
              </a:r>
              <a:r>
                <a:rPr lang="es-PA" sz="2700" kern="0">
                  <a:solidFill>
                    <a:srgbClr val="FFFFFF"/>
                  </a:solidFill>
                  <a:latin typeface="Avenir Medium" panose="02000503020000020003" pitchFamily="2" charset="0"/>
                  <a:ea typeface="Avenir Next Condensed Demi Bold"/>
                  <a:cs typeface="Calibri" panose="020F0502020204030204" pitchFamily="34" charset="0"/>
                  <a:sym typeface="Avenir Next Condensed Demi Bold"/>
                </a:rPr>
                <a:t> </a:t>
              </a:r>
              <a:r>
                <a:rPr lang="es-ES" sz="1450" kern="0">
                  <a:solidFill>
                    <a:srgbClr val="FFFFFF"/>
                  </a:solidFill>
                  <a:latin typeface="Avenir Medium" panose="02000503020000020003" pitchFamily="2" charset="0"/>
                  <a:cs typeface="Calibri" panose="020F0502020204030204" pitchFamily="34" charset="0"/>
                  <a:sym typeface="Avenir Medium"/>
                </a:rPr>
                <a:t>aerolíneas comerciales</a:t>
              </a:r>
              <a:endParaRPr sz="1450" kern="0">
                <a:solidFill>
                  <a:srgbClr val="FFFFFF"/>
                </a:solidFill>
                <a:latin typeface="Avenir Medium" panose="02000503020000020003" pitchFamily="2" charset="0"/>
                <a:cs typeface="Calibri" panose="020F0502020204030204" pitchFamily="34" charset="0"/>
                <a:sym typeface="Avenir Medium"/>
              </a:endParaRPr>
            </a:p>
          </p:txBody>
        </p:sp>
        <p:sp>
          <p:nvSpPr>
            <p:cNvPr id="243" name="50+ boarding gates"/>
            <p:cNvSpPr txBox="1"/>
            <p:nvPr/>
          </p:nvSpPr>
          <p:spPr>
            <a:xfrm>
              <a:off x="8319803" y="5743686"/>
              <a:ext cx="2527936" cy="3375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25400" tIns="25400" rIns="25400" bIns="25400" anchor="ctr">
              <a:spAutoFit/>
            </a:bodyPr>
            <a:lstStyle/>
            <a:p>
              <a:pPr defTabSz="412750" hangingPunct="0">
                <a:lnSpc>
                  <a:spcPct val="70000"/>
                </a:lnSpc>
                <a:defRPr sz="2900">
                  <a:solidFill>
                    <a:srgbClr val="FFFFFF"/>
                  </a:solidFill>
                  <a:latin typeface="Avenir Medium"/>
                  <a:ea typeface="Avenir Medium"/>
                  <a:cs typeface="Avenir Medium"/>
                  <a:sym typeface="Avenir Medium"/>
                </a:defRPr>
              </a:pPr>
              <a:r>
                <a:rPr lang="es-PA" sz="2400" b="1">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5</a:t>
              </a:r>
              <a:r>
                <a:rPr lang="es-PA"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0+ </a:t>
              </a:r>
              <a:r>
                <a:rPr lang="es-ES" sz="1450" kern="0">
                  <a:solidFill>
                    <a:srgbClr val="FFFFFF"/>
                  </a:solidFill>
                  <a:latin typeface="Avenir Medium" panose="02000503020000020003" pitchFamily="2" charset="0"/>
                  <a:cs typeface="Calibri" panose="020F0502020204030204" pitchFamily="34" charset="0"/>
                  <a:sym typeface="Avenir Medium"/>
                </a:rPr>
                <a:t>puertas de embarque</a:t>
              </a:r>
              <a:endParaRPr sz="1450" kern="0">
                <a:solidFill>
                  <a:srgbClr val="FFFFFF"/>
                </a:solidFill>
                <a:latin typeface="Avenir Medium" panose="02000503020000020003" pitchFamily="2" charset="0"/>
                <a:cs typeface="Calibri" panose="020F0502020204030204" pitchFamily="34" charset="0"/>
                <a:sym typeface="Avenir Medium"/>
              </a:endParaRPr>
            </a:p>
          </p:txBody>
        </p:sp>
        <p:sp>
          <p:nvSpPr>
            <p:cNvPr id="244" name="16+ million passengers (2019)"/>
            <p:cNvSpPr txBox="1"/>
            <p:nvPr/>
          </p:nvSpPr>
          <p:spPr>
            <a:xfrm>
              <a:off x="8319803" y="6138681"/>
              <a:ext cx="3653121" cy="337528"/>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25400" tIns="25400" rIns="25400" bIns="25400" anchor="ctr">
              <a:spAutoFit/>
            </a:bodyPr>
            <a:lstStyle/>
            <a:p>
              <a:pPr defTabSz="412750" hangingPunct="0">
                <a:lnSpc>
                  <a:spcPct val="70000"/>
                </a:lnSpc>
                <a:defRPr sz="2900">
                  <a:solidFill>
                    <a:srgbClr val="FFFFFF"/>
                  </a:solidFill>
                  <a:latin typeface="Avenir Medium"/>
                  <a:ea typeface="Avenir Medium"/>
                  <a:cs typeface="Avenir Medium"/>
                  <a:sym typeface="Avenir Medium"/>
                </a:defRPr>
              </a:pPr>
              <a:r>
                <a:rPr lang="es-PA" sz="2400" b="1" kern="0">
                  <a:solidFill>
                    <a:srgbClr val="FFFFFF"/>
                  </a:solidFill>
                  <a:latin typeface="Avenir Black" panose="02000503020000020003" pitchFamily="2" charset="0"/>
                  <a:ea typeface="Avenir Next Condensed Demi Bold"/>
                  <a:cs typeface="Calibri" panose="020F0502020204030204" pitchFamily="34" charset="0"/>
                  <a:sym typeface="Avenir Next Condensed Demi Bold"/>
                </a:rPr>
                <a:t>17,825</a:t>
              </a:r>
              <a:r>
                <a:rPr lang="es-ES" sz="2000" kern="0">
                  <a:solidFill>
                    <a:srgbClr val="FFFFFF"/>
                  </a:solidFill>
                  <a:latin typeface="Avenir Medium" panose="02000503020000020003" pitchFamily="2" charset="0"/>
                  <a:ea typeface="Avenir Next Condensed Demi Bold"/>
                  <a:cs typeface="Calibri" panose="020F0502020204030204" pitchFamily="34" charset="0"/>
                  <a:sym typeface="Avenir Next Condensed Demi Bold"/>
                </a:rPr>
                <a:t> </a:t>
              </a:r>
              <a:r>
                <a:rPr lang="es-PA" sz="1450" kern="0">
                  <a:solidFill>
                    <a:srgbClr val="FFFFFF"/>
                  </a:solidFill>
                  <a:latin typeface="Avenir Medium" panose="02000503020000020003" pitchFamily="2" charset="0"/>
                  <a:cs typeface="Calibri" panose="020F0502020204030204" pitchFamily="34" charset="0"/>
                  <a:sym typeface="Avenir Medium"/>
                </a:rPr>
                <a:t>millones de pasajeros </a:t>
              </a:r>
              <a:r>
                <a:rPr lang="es-PA" sz="1600" b="1" kern="0">
                  <a:solidFill>
                    <a:srgbClr val="FFFFFF"/>
                  </a:solidFill>
                  <a:latin typeface="Avenir Black" panose="02000503020000020003" pitchFamily="2" charset="0"/>
                  <a:cs typeface="Calibri" panose="020F0502020204030204" pitchFamily="34" charset="0"/>
                  <a:sym typeface="Avenir Medium"/>
                </a:rPr>
                <a:t>(2023)</a:t>
              </a:r>
              <a:endParaRPr sz="1600" b="1" kern="0">
                <a:solidFill>
                  <a:srgbClr val="FFFFFF"/>
                </a:solidFill>
                <a:latin typeface="Avenir Black" panose="02000503020000020003" pitchFamily="2" charset="0"/>
                <a:cs typeface="Calibri" panose="020F0502020204030204" pitchFamily="34" charset="0"/>
                <a:sym typeface="Avenir Medium"/>
              </a:endParaRPr>
            </a:p>
          </p:txBody>
        </p:sp>
        <p:sp>
          <p:nvSpPr>
            <p:cNvPr id="31" name="CuadroTexto 30">
              <a:extLst>
                <a:ext uri="{FF2B5EF4-FFF2-40B4-BE49-F238E27FC236}">
                  <a16:creationId xmlns:a16="http://schemas.microsoft.com/office/drawing/2014/main" id="{14F1F1EE-2BD3-5740-7235-A7CA1581972B}"/>
                </a:ext>
              </a:extLst>
            </p:cNvPr>
            <p:cNvSpPr txBox="1"/>
            <p:nvPr/>
          </p:nvSpPr>
          <p:spPr>
            <a:xfrm>
              <a:off x="8319803" y="6447949"/>
              <a:ext cx="1203584" cy="20518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5400" tIns="25400" rIns="25400" bIns="25400" numCol="1" spcCol="38100" rtlCol="0" anchor="ctr">
              <a:spAutoFit/>
            </a:bodyPr>
            <a:lstStyle/>
            <a:p>
              <a:pPr defTabSz="1219169" hangingPunct="0">
                <a:defRPr/>
              </a:pPr>
              <a:r>
                <a:rPr lang="en-US" sz="1000" kern="0">
                  <a:solidFill>
                    <a:srgbClr val="FFFFFF"/>
                  </a:solidFill>
                  <a:latin typeface="Avenir Medium" panose="02000503020000020003" pitchFamily="2" charset="0"/>
                  <a:cs typeface="Calibri" panose="020F0502020204030204" pitchFamily="34" charset="0"/>
                  <a:sym typeface="Helvetica Neue"/>
                </a:rPr>
                <a:t>Tocumen 2024</a:t>
              </a:r>
            </a:p>
          </p:txBody>
        </p:sp>
        <p:sp>
          <p:nvSpPr>
            <p:cNvPr id="32" name="CuadroTexto 31">
              <a:extLst>
                <a:ext uri="{FF2B5EF4-FFF2-40B4-BE49-F238E27FC236}">
                  <a16:creationId xmlns:a16="http://schemas.microsoft.com/office/drawing/2014/main" id="{B18C2AC0-023E-824A-1BBB-3D0D5FB7401C}"/>
                </a:ext>
              </a:extLst>
            </p:cNvPr>
            <p:cNvSpPr txBox="1"/>
            <p:nvPr/>
          </p:nvSpPr>
          <p:spPr>
            <a:xfrm>
              <a:off x="8319803" y="4993109"/>
              <a:ext cx="1784316" cy="20518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5400" tIns="25400" rIns="25400" bIns="25400" numCol="1" spcCol="38100" rtlCol="0" anchor="ctr">
              <a:spAutoFit/>
            </a:bodyPr>
            <a:lstStyle/>
            <a:p>
              <a:pPr defTabSz="1219169" hangingPunct="0">
                <a:defRPr/>
              </a:pPr>
              <a:r>
                <a:rPr lang="en-US" sz="1000" kern="0">
                  <a:solidFill>
                    <a:srgbClr val="FFFFFF"/>
                  </a:solidFill>
                  <a:latin typeface="Avenir Medium" panose="02000503020000020003" pitchFamily="2" charset="0"/>
                  <a:cs typeface="Calibri" panose="020F0502020204030204" pitchFamily="34" charset="0"/>
                  <a:sym typeface="Helvetica Neue"/>
                </a:rPr>
                <a:t>(</a:t>
              </a:r>
              <a:r>
                <a:rPr lang="en-US" sz="1000" kern="0" err="1">
                  <a:solidFill>
                    <a:srgbClr val="FFFFFF"/>
                  </a:solidFill>
                  <a:latin typeface="Avenir Medium" panose="02000503020000020003" pitchFamily="2" charset="0"/>
                  <a:cs typeface="Calibri" panose="020F0502020204030204" pitchFamily="34" charset="0"/>
                  <a:sym typeface="Helvetica Neue"/>
                </a:rPr>
                <a:t>comercial</a:t>
              </a:r>
              <a:r>
                <a:rPr lang="en-US" sz="1000" kern="0">
                  <a:solidFill>
                    <a:srgbClr val="FFFFFF"/>
                  </a:solidFill>
                  <a:latin typeface="Avenir Medium" panose="02000503020000020003" pitchFamily="2" charset="0"/>
                  <a:cs typeface="Calibri" panose="020F0502020204030204" pitchFamily="34" charset="0"/>
                  <a:sym typeface="Helvetica Neue"/>
                </a:rPr>
                <a:t>, carga, general)</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D741947-BDCC-51FF-415D-D3767194F5F3}"/>
              </a:ext>
            </a:extLst>
          </p:cNvPr>
          <p:cNvSpPr>
            <a:spLocks/>
          </p:cNvSpPr>
          <p:nvPr/>
        </p:nvSpPr>
        <p:spPr>
          <a:xfrm>
            <a:off x="-33866" y="-119904"/>
            <a:ext cx="12278264" cy="6994838"/>
          </a:xfrm>
          <a:prstGeom prst="rect">
            <a:avLst/>
          </a:prstGeom>
          <a:gradFill>
            <a:gsLst>
              <a:gs pos="100000">
                <a:srgbClr val="002060"/>
              </a:gs>
              <a:gs pos="0">
                <a:srgbClr val="0070C0"/>
              </a:gs>
            </a:gsLst>
            <a:path path="circle">
              <a:fillToRect l="100000" t="100000"/>
            </a:path>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A"/>
          </a:p>
        </p:txBody>
      </p:sp>
      <p:pic>
        <p:nvPicPr>
          <p:cNvPr id="5" name="Imagen 7">
            <a:extLst>
              <a:ext uri="{FF2B5EF4-FFF2-40B4-BE49-F238E27FC236}">
                <a16:creationId xmlns:a16="http://schemas.microsoft.com/office/drawing/2014/main" id="{9084060E-B4C5-FAFA-1479-E253DB03E5E1}"/>
              </a:ext>
            </a:extLst>
          </p:cNvPr>
          <p:cNvPicPr>
            <a:picLocks noChangeAspect="1"/>
          </p:cNvPicPr>
          <p:nvPr/>
        </p:nvPicPr>
        <p:blipFill>
          <a:blip r:embed="rId3"/>
          <a:srcRect r="49118"/>
          <a:stretch/>
        </p:blipFill>
        <p:spPr>
          <a:xfrm>
            <a:off x="9405194" y="0"/>
            <a:ext cx="2786806" cy="6858000"/>
          </a:xfrm>
          <a:prstGeom prst="rect">
            <a:avLst/>
          </a:prstGeom>
        </p:spPr>
      </p:pic>
      <p:sp>
        <p:nvSpPr>
          <p:cNvPr id="2" name="Título 1">
            <a:extLst>
              <a:ext uri="{FF2B5EF4-FFF2-40B4-BE49-F238E27FC236}">
                <a16:creationId xmlns:a16="http://schemas.microsoft.com/office/drawing/2014/main" id="{D18CF216-2245-07D5-1355-79AA0DA122A2}"/>
              </a:ext>
            </a:extLst>
          </p:cNvPr>
          <p:cNvSpPr>
            <a:spLocks noGrp="1"/>
          </p:cNvSpPr>
          <p:nvPr>
            <p:ph type="title" idx="4294967295"/>
          </p:nvPr>
        </p:nvSpPr>
        <p:spPr>
          <a:xfrm>
            <a:off x="6825496" y="450194"/>
            <a:ext cx="5054600" cy="1008063"/>
          </a:xfrm>
        </p:spPr>
        <p:txBody>
          <a:bodyPr>
            <a:noAutofit/>
          </a:bodyPr>
          <a:lstStyle/>
          <a:p>
            <a:br>
              <a:rPr lang="es-ES" sz="3000" b="1">
                <a:solidFill>
                  <a:srgbClr val="FFFFFF"/>
                </a:solidFill>
                <a:effectLst>
                  <a:outerShdw blurRad="38100" dist="38100" dir="2700000" algn="tl">
                    <a:srgbClr val="000000">
                      <a:alpha val="43137"/>
                    </a:srgbClr>
                  </a:outerShdw>
                </a:effectLst>
                <a:latin typeface="Avenir Black" panose="02000503020000020003" pitchFamily="2" charset="0"/>
                <a:cs typeface="Calibri" panose="020F0502020204030204" pitchFamily="34" charset="0"/>
              </a:rPr>
            </a:br>
            <a:r>
              <a:rPr lang="es-ES" sz="3000" b="1">
                <a:solidFill>
                  <a:srgbClr val="FFFFFF"/>
                </a:solidFill>
                <a:effectLst>
                  <a:outerShdw blurRad="38100" dist="38100" dir="2700000" algn="tl">
                    <a:srgbClr val="000000">
                      <a:alpha val="43137"/>
                    </a:srgbClr>
                  </a:outerShdw>
                </a:effectLst>
                <a:latin typeface="Avenir Black" panose="02000503020000020003" pitchFamily="2" charset="0"/>
                <a:cs typeface="Calibri" panose="020F0502020204030204" pitchFamily="34" charset="0"/>
              </a:rPr>
              <a:t>El clúster logístico en torno al Canal de Panamá </a:t>
            </a:r>
            <a:r>
              <a:rPr lang="es-ES" sz="2000">
                <a:solidFill>
                  <a:srgbClr val="00F6FF"/>
                </a:solidFill>
                <a:effectLst>
                  <a:outerShdw blurRad="38100" dist="38100" dir="2700000" algn="tl">
                    <a:srgbClr val="000000">
                      <a:alpha val="43137"/>
                    </a:srgbClr>
                  </a:outerShdw>
                </a:effectLst>
                <a:latin typeface="Avenir Medium" panose="02000503020000020003" pitchFamily="2" charset="0"/>
                <a:cs typeface="Calibri" panose="020F0502020204030204" pitchFamily="34" charset="0"/>
              </a:rPr>
              <a:t>representa cerca del 30% del PIB del país</a:t>
            </a:r>
            <a:endParaRPr lang="es-PA" sz="2000">
              <a:solidFill>
                <a:srgbClr val="00F6FF"/>
              </a:solidFill>
              <a:effectLst>
                <a:outerShdw blurRad="38100" dist="38100" dir="2700000" algn="tl">
                  <a:srgbClr val="000000">
                    <a:alpha val="43137"/>
                  </a:srgbClr>
                </a:outerShdw>
              </a:effectLst>
              <a:latin typeface="Avenir Medium" panose="02000503020000020003" pitchFamily="2" charset="0"/>
              <a:cs typeface="Calibri" panose="020F0502020204030204" pitchFamily="34" charset="0"/>
            </a:endParaRPr>
          </a:p>
        </p:txBody>
      </p:sp>
      <p:sp>
        <p:nvSpPr>
          <p:cNvPr id="45" name="CuadroTexto 44">
            <a:extLst>
              <a:ext uri="{FF2B5EF4-FFF2-40B4-BE49-F238E27FC236}">
                <a16:creationId xmlns:a16="http://schemas.microsoft.com/office/drawing/2014/main" id="{8DB9ACBA-930F-EEED-A3C3-E7F566D0B3F9}"/>
              </a:ext>
            </a:extLst>
          </p:cNvPr>
          <p:cNvSpPr txBox="1"/>
          <p:nvPr/>
        </p:nvSpPr>
        <p:spPr>
          <a:xfrm>
            <a:off x="8356252" y="3924576"/>
            <a:ext cx="3664298" cy="259558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defTabSz="2438338" hangingPunct="0">
              <a:defRPr/>
            </a:pPr>
            <a:endParaRPr lang="es-ES">
              <a:solidFill>
                <a:srgbClr val="FFFFFF"/>
              </a:solidFill>
              <a:latin typeface="Avenir Medium" panose="02000503020000020003" pitchFamily="2" charset="0"/>
              <a:cs typeface="Calibri" panose="020F0502020204030204" pitchFamily="34" charset="0"/>
              <a:sym typeface="Helvetica Neue"/>
            </a:endParaRPr>
          </a:p>
          <a:p>
            <a:pPr defTabSz="2438338" hangingPunct="0">
              <a:defRPr/>
            </a:pPr>
            <a:r>
              <a:rPr lang="es-ES">
                <a:solidFill>
                  <a:srgbClr val="00F6FF"/>
                </a:solidFill>
                <a:latin typeface="Avenir Medium" panose="02000503020000020003" pitchFamily="2" charset="0"/>
                <a:cs typeface="Calibri" panose="020F0502020204030204" pitchFamily="34" charset="0"/>
                <a:sym typeface="Helvetica Neue"/>
              </a:rPr>
              <a:t>El sistema portuario panameño cuenta con:</a:t>
            </a:r>
          </a:p>
          <a:p>
            <a:pPr marL="285750" indent="-285750" defTabSz="2438338" hangingPunct="0">
              <a:buFont typeface="Arial" panose="020B0604020202020204" pitchFamily="34" charset="0"/>
              <a:buChar char="•"/>
              <a:defRPr/>
            </a:pPr>
            <a:r>
              <a:rPr lang="es-ES">
                <a:solidFill>
                  <a:srgbClr val="FFFFFF"/>
                </a:solidFill>
                <a:latin typeface="Avenir Medium" panose="02000503020000020003" pitchFamily="2" charset="0"/>
                <a:cs typeface="Calibri" panose="020F0502020204030204" pitchFamily="34" charset="0"/>
                <a:sym typeface="Helvetica Neue"/>
              </a:rPr>
              <a:t>Capacidad para 14,9 millones de TEU</a:t>
            </a:r>
          </a:p>
          <a:p>
            <a:pPr marL="285750" indent="-285750" defTabSz="2438338" hangingPunct="0">
              <a:buFont typeface="Arial" panose="020B0604020202020204" pitchFamily="34" charset="0"/>
              <a:buChar char="•"/>
              <a:defRPr/>
            </a:pPr>
            <a:r>
              <a:rPr lang="es-ES">
                <a:solidFill>
                  <a:srgbClr val="FFFFFF"/>
                </a:solidFill>
                <a:latin typeface="Avenir Medium" panose="02000503020000020003" pitchFamily="2" charset="0"/>
                <a:cs typeface="Calibri" panose="020F0502020204030204" pitchFamily="34" charset="0"/>
                <a:sym typeface="Helvetica Neue"/>
              </a:rPr>
              <a:t>83 grúas pórtico</a:t>
            </a:r>
          </a:p>
          <a:p>
            <a:pPr marL="285750" indent="-285750" defTabSz="2438338" hangingPunct="0">
              <a:buFont typeface="Arial" panose="020B0604020202020204" pitchFamily="34" charset="0"/>
              <a:buChar char="•"/>
              <a:defRPr/>
            </a:pPr>
            <a:r>
              <a:rPr lang="es-ES">
                <a:solidFill>
                  <a:srgbClr val="FFFFFF"/>
                </a:solidFill>
                <a:latin typeface="Avenir Medium" panose="02000503020000020003" pitchFamily="2" charset="0"/>
                <a:cs typeface="Calibri" panose="020F0502020204030204" pitchFamily="34" charset="0"/>
                <a:sym typeface="Helvetica Neue"/>
              </a:rPr>
              <a:t>22 muelles</a:t>
            </a:r>
          </a:p>
          <a:p>
            <a:pPr marL="285750" indent="-285750" defTabSz="2438338" hangingPunct="0">
              <a:buFont typeface="Arial" panose="020B0604020202020204" pitchFamily="34" charset="0"/>
              <a:buChar char="•"/>
              <a:defRPr/>
            </a:pPr>
            <a:r>
              <a:rPr lang="es-ES">
                <a:solidFill>
                  <a:srgbClr val="FFFFFF"/>
                </a:solidFill>
                <a:latin typeface="Avenir Medium" panose="02000503020000020003" pitchFamily="2" charset="0"/>
                <a:cs typeface="Calibri" panose="020F0502020204030204" pitchFamily="34" charset="0"/>
                <a:sym typeface="Helvetica Neue"/>
              </a:rPr>
              <a:t>Capacidad para buques de 15.000 TEU</a:t>
            </a:r>
            <a:endParaRPr lang="es-PA">
              <a:solidFill>
                <a:srgbClr val="FFFFFF"/>
              </a:solidFill>
              <a:latin typeface="Avenir Medium" panose="02000503020000020003" pitchFamily="2" charset="0"/>
              <a:cs typeface="Calibri" panose="020F0502020204030204" pitchFamily="34" charset="0"/>
              <a:sym typeface="Helvetica Neue"/>
            </a:endParaRPr>
          </a:p>
        </p:txBody>
      </p:sp>
      <p:pic>
        <p:nvPicPr>
          <p:cNvPr id="11" name="Picture 10">
            <a:extLst>
              <a:ext uri="{FF2B5EF4-FFF2-40B4-BE49-F238E27FC236}">
                <a16:creationId xmlns:a16="http://schemas.microsoft.com/office/drawing/2014/main" id="{53C14837-7A9F-C175-6827-E93AC9153CD0}"/>
              </a:ext>
            </a:extLst>
          </p:cNvPr>
          <p:cNvPicPr>
            <a:picLocks noChangeAspect="1"/>
          </p:cNvPicPr>
          <p:nvPr/>
        </p:nvPicPr>
        <p:blipFill>
          <a:blip r:embed="rId4"/>
          <a:srcRect l="7481" t="16767" r="24718"/>
          <a:stretch/>
        </p:blipFill>
        <p:spPr>
          <a:xfrm>
            <a:off x="-33866" y="-119904"/>
            <a:ext cx="9706504" cy="7177929"/>
          </a:xfrm>
          <a:prstGeom prst="rect">
            <a:avLst/>
          </a:prstGeom>
        </p:spPr>
      </p:pic>
      <p:pic>
        <p:nvPicPr>
          <p:cNvPr id="3" name="Picture 2">
            <a:extLst>
              <a:ext uri="{FF2B5EF4-FFF2-40B4-BE49-F238E27FC236}">
                <a16:creationId xmlns:a16="http://schemas.microsoft.com/office/drawing/2014/main" id="{5E1C06DF-6DFC-BED7-E6BB-83C3E55CA88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667" r="16667"/>
          <a:stretch/>
        </p:blipFill>
        <p:spPr bwMode="auto">
          <a:xfrm>
            <a:off x="5536525" y="1645590"/>
            <a:ext cx="1520758" cy="1520758"/>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6" name="Picture 4">
            <a:extLst>
              <a:ext uri="{FF2B5EF4-FFF2-40B4-BE49-F238E27FC236}">
                <a16:creationId xmlns:a16="http://schemas.microsoft.com/office/drawing/2014/main" id="{CA1532E9-43CB-81D4-8F48-5917F7BD1F50}"/>
              </a:ext>
            </a:extLst>
          </p:cNvPr>
          <p:cNvPicPr>
            <a:picLocks noChangeAspect="1"/>
          </p:cNvPicPr>
          <p:nvPr/>
        </p:nvPicPr>
        <p:blipFill rotWithShape="1">
          <a:blip r:embed="rId6"/>
          <a:srcRect l="31753" t="-1764" r="1580" b="1764"/>
          <a:stretch/>
        </p:blipFill>
        <p:spPr>
          <a:xfrm>
            <a:off x="3620869" y="2125422"/>
            <a:ext cx="1520758" cy="1520758"/>
          </a:xfrm>
          <a:prstGeom prst="ellipse">
            <a:avLst/>
          </a:prstGeom>
        </p:spPr>
      </p:pic>
      <p:pic>
        <p:nvPicPr>
          <p:cNvPr id="7" name="Miraflores2020-01-22-043-EOR.jpg" descr="Miraflores2020-01-22-043-EOR.jpg">
            <a:extLst>
              <a:ext uri="{FF2B5EF4-FFF2-40B4-BE49-F238E27FC236}">
                <a16:creationId xmlns:a16="http://schemas.microsoft.com/office/drawing/2014/main" id="{D185FFB8-3410-A720-16E4-BAED80A23A52}"/>
              </a:ext>
            </a:extLst>
          </p:cNvPr>
          <p:cNvPicPr>
            <a:picLocks noChangeAspect="1"/>
          </p:cNvPicPr>
          <p:nvPr/>
        </p:nvPicPr>
        <p:blipFill>
          <a:blip r:embed="rId7"/>
          <a:srcRect l="13676" r="30263"/>
          <a:stretch/>
        </p:blipFill>
        <p:spPr>
          <a:xfrm>
            <a:off x="3399652" y="4104123"/>
            <a:ext cx="1517036" cy="1520758"/>
          </a:xfrm>
          <a:prstGeom prst="ellipse">
            <a:avLst/>
          </a:prstGeom>
          <a:ln w="50800">
            <a:noFill/>
            <a:miter lim="400000"/>
          </a:ln>
        </p:spPr>
      </p:pic>
    </p:spTree>
    <p:extLst>
      <p:ext uri="{BB962C8B-B14F-4D97-AF65-F5344CB8AC3E}">
        <p14:creationId xmlns:p14="http://schemas.microsoft.com/office/powerpoint/2010/main" val="439299412"/>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07AD759-3CD8-CE47-4AB0-65CCCD268C0E}"/>
              </a:ext>
            </a:extLst>
          </p:cNvPr>
          <p:cNvSpPr>
            <a:spLocks noGrp="1" noRot="1" noMove="1" noResize="1" noEditPoints="1" noAdjustHandles="1" noChangeArrowheads="1" noChangeShapeType="1"/>
          </p:cNvSpPr>
          <p:nvPr/>
        </p:nvSpPr>
        <p:spPr>
          <a:xfrm>
            <a:off x="-33866" y="-119904"/>
            <a:ext cx="12278264" cy="6994838"/>
          </a:xfrm>
          <a:prstGeom prst="rect">
            <a:avLst/>
          </a:prstGeom>
          <a:gradFill>
            <a:gsLst>
              <a:gs pos="100000">
                <a:srgbClr val="002060"/>
              </a:gs>
              <a:gs pos="0">
                <a:srgbClr val="0070C0"/>
              </a:gs>
            </a:gsLst>
            <a:path path="circle">
              <a:fillToRect l="100000" t="100000"/>
            </a:path>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A"/>
          </a:p>
        </p:txBody>
      </p:sp>
      <p:pic>
        <p:nvPicPr>
          <p:cNvPr id="18" name="Imagen 7">
            <a:extLst>
              <a:ext uri="{FF2B5EF4-FFF2-40B4-BE49-F238E27FC236}">
                <a16:creationId xmlns:a16="http://schemas.microsoft.com/office/drawing/2014/main" id="{13EE8670-AB2C-4C33-3114-DED6CA87175A}"/>
              </a:ext>
            </a:extLst>
          </p:cNvPr>
          <p:cNvPicPr>
            <a:picLocks noChangeAspect="1"/>
          </p:cNvPicPr>
          <p:nvPr/>
        </p:nvPicPr>
        <p:blipFill>
          <a:blip r:embed="rId5"/>
          <a:srcRect r="49118"/>
          <a:stretch/>
        </p:blipFill>
        <p:spPr>
          <a:xfrm>
            <a:off x="9405194" y="0"/>
            <a:ext cx="2786806" cy="6858000"/>
          </a:xfrm>
          <a:prstGeom prst="rect">
            <a:avLst/>
          </a:prstGeom>
        </p:spPr>
      </p:pic>
      <p:pic>
        <p:nvPicPr>
          <p:cNvPr id="3" name="ANIMACION mapa 4.mp4">
            <a:hlinkClick r:id="" action="ppaction://media"/>
            <a:extLst>
              <a:ext uri="{FF2B5EF4-FFF2-40B4-BE49-F238E27FC236}">
                <a16:creationId xmlns:a16="http://schemas.microsoft.com/office/drawing/2014/main" id="{4ED36DA6-85F5-1CE3-7309-07F8F8307EC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l="14318" r="27718"/>
          <a:stretch/>
        </p:blipFill>
        <p:spPr>
          <a:xfrm>
            <a:off x="6364392" y="975238"/>
            <a:ext cx="5391479" cy="5242698"/>
          </a:xfrm>
          <a:prstGeom prst="flowChartAlternateProcess">
            <a:avLst/>
          </a:prstGeom>
          <a:ln w="88900" cap="sq">
            <a:noFill/>
            <a:miter lim="800000"/>
          </a:ln>
          <a:effectLst/>
        </p:spPr>
      </p:pic>
      <p:sp>
        <p:nvSpPr>
          <p:cNvPr id="7" name="object 2">
            <a:extLst>
              <a:ext uri="{FF2B5EF4-FFF2-40B4-BE49-F238E27FC236}">
                <a16:creationId xmlns:a16="http://schemas.microsoft.com/office/drawing/2014/main" id="{90372966-D7C4-1310-60B6-B8A128393B4F}"/>
              </a:ext>
            </a:extLst>
          </p:cNvPr>
          <p:cNvSpPr txBox="1">
            <a:spLocks/>
          </p:cNvSpPr>
          <p:nvPr/>
        </p:nvSpPr>
        <p:spPr>
          <a:xfrm flipH="1">
            <a:off x="1038393" y="953519"/>
            <a:ext cx="4965451" cy="500607"/>
          </a:xfrm>
          <a:prstGeom prst="rect">
            <a:avLst/>
          </a:prstGeom>
        </p:spPr>
        <p:txBody>
          <a:bodyPr vert="horz" wrap="square" lIns="0" tIns="8086" rIns="0" bIns="0" rtlCol="0">
            <a:spAutoFit/>
          </a:bodyPr>
          <a:lstStyle>
            <a:lvl1pPr algn="l" defTabSz="914400" rtl="0" eaLnBrk="1" latinLnBrk="0" hangingPunct="1">
              <a:lnSpc>
                <a:spcPct val="90000"/>
              </a:lnSpc>
              <a:spcBef>
                <a:spcPct val="0"/>
              </a:spcBef>
              <a:buNone/>
              <a:defRPr sz="2547" b="1" i="0" kern="1200">
                <a:solidFill>
                  <a:srgbClr val="035398"/>
                </a:solidFill>
                <a:latin typeface="Avenir Black"/>
                <a:ea typeface="+mj-ea"/>
                <a:cs typeface="Avenir Black"/>
              </a:defRPr>
            </a:lvl1pPr>
          </a:lstStyle>
          <a:p>
            <a:pPr marL="7701">
              <a:lnSpc>
                <a:spcPct val="100000"/>
              </a:lnSpc>
              <a:spcBef>
                <a:spcPts val="64"/>
              </a:spcBef>
              <a:tabLst>
                <a:tab pos="2239917" algn="l"/>
              </a:tabLst>
              <a:defRPr/>
            </a:pPr>
            <a:r>
              <a:rPr lang="es-PA" sz="3200">
                <a:solidFill>
                  <a:schemeClr val="bg1"/>
                </a:solidFill>
                <a:latin typeface="Avenir Next" panose="020B0503020202020204" pitchFamily="34" charset="0"/>
                <a:sym typeface="Avenir Next Medium"/>
              </a:rPr>
              <a:t>Ventajas de Panama: </a:t>
            </a:r>
          </a:p>
        </p:txBody>
      </p:sp>
      <p:grpSp>
        <p:nvGrpSpPr>
          <p:cNvPr id="20" name="Group 19">
            <a:extLst>
              <a:ext uri="{FF2B5EF4-FFF2-40B4-BE49-F238E27FC236}">
                <a16:creationId xmlns:a16="http://schemas.microsoft.com/office/drawing/2014/main" id="{A06561FA-C276-A136-FA04-F3563C4A2086}"/>
              </a:ext>
            </a:extLst>
          </p:cNvPr>
          <p:cNvGrpSpPr/>
          <p:nvPr/>
        </p:nvGrpSpPr>
        <p:grpSpPr>
          <a:xfrm>
            <a:off x="934710" y="3432806"/>
            <a:ext cx="5069134" cy="1009725"/>
            <a:chOff x="1180242" y="2643946"/>
            <a:chExt cx="5069134" cy="1009725"/>
          </a:xfrm>
        </p:grpSpPr>
        <p:sp>
          <p:nvSpPr>
            <p:cNvPr id="2" name="Rectángulo 1">
              <a:extLst>
                <a:ext uri="{FF2B5EF4-FFF2-40B4-BE49-F238E27FC236}">
                  <a16:creationId xmlns:a16="http://schemas.microsoft.com/office/drawing/2014/main" id="{BAD7E6E4-7EA3-5D7C-222C-252ADD0C3CD7}"/>
                </a:ext>
              </a:extLst>
            </p:cNvPr>
            <p:cNvSpPr/>
            <p:nvPr/>
          </p:nvSpPr>
          <p:spPr>
            <a:xfrm>
              <a:off x="1262865" y="2643946"/>
              <a:ext cx="753125" cy="573800"/>
            </a:xfrm>
            <a:prstGeom prst="rect">
              <a:avLst/>
            </a:prstGeom>
            <a:solidFill>
              <a:srgbClr val="0062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69" hangingPunct="0">
                <a:defRPr/>
              </a:pPr>
              <a:r>
                <a:rPr lang="es-ES" sz="2800" b="1" kern="0">
                  <a:solidFill>
                    <a:schemeClr val="bg1"/>
                  </a:solidFill>
                  <a:latin typeface="Avenir Next" panose="020B0503020202020204" pitchFamily="34" charset="0"/>
                  <a:sym typeface="Helvetica Neue"/>
                </a:rPr>
                <a:t>93</a:t>
              </a:r>
              <a:endParaRPr lang="es-PA" sz="2800" b="1" kern="0">
                <a:solidFill>
                  <a:schemeClr val="bg1"/>
                </a:solidFill>
                <a:latin typeface="Avenir Next" panose="020B0503020202020204" pitchFamily="34" charset="0"/>
                <a:sym typeface="Helvetica Neue"/>
              </a:endParaRPr>
            </a:p>
          </p:txBody>
        </p:sp>
        <p:sp>
          <p:nvSpPr>
            <p:cNvPr id="5" name="Rectángulo 4">
              <a:extLst>
                <a:ext uri="{FF2B5EF4-FFF2-40B4-BE49-F238E27FC236}">
                  <a16:creationId xmlns:a16="http://schemas.microsoft.com/office/drawing/2014/main" id="{FE820983-D0BA-B908-8F8C-666CA888A8F2}"/>
                </a:ext>
              </a:extLst>
            </p:cNvPr>
            <p:cNvSpPr/>
            <p:nvPr/>
          </p:nvSpPr>
          <p:spPr>
            <a:xfrm>
              <a:off x="2296675" y="2643947"/>
              <a:ext cx="704086" cy="573799"/>
            </a:xfrm>
            <a:prstGeom prst="rect">
              <a:avLst/>
            </a:prstGeom>
            <a:solidFill>
              <a:srgbClr val="0072D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69" hangingPunct="0">
                <a:defRPr/>
              </a:pPr>
              <a:r>
                <a:rPr lang="es-ES" sz="2800" b="1" kern="0">
                  <a:solidFill>
                    <a:schemeClr val="bg1"/>
                  </a:solidFill>
                  <a:latin typeface="Avenir Next" panose="020B0503020202020204" pitchFamily="34" charset="0"/>
                  <a:sym typeface="Helvetica Neue"/>
                </a:rPr>
                <a:t>44</a:t>
              </a:r>
              <a:endParaRPr lang="es-PA" sz="2800" b="1" kern="0">
                <a:solidFill>
                  <a:schemeClr val="bg1"/>
                </a:solidFill>
                <a:latin typeface="Avenir Next" panose="020B0503020202020204" pitchFamily="34" charset="0"/>
                <a:sym typeface="Helvetica Neue"/>
              </a:endParaRPr>
            </a:p>
          </p:txBody>
        </p:sp>
        <p:sp>
          <p:nvSpPr>
            <p:cNvPr id="8" name="Rectángulo 7">
              <a:extLst>
                <a:ext uri="{FF2B5EF4-FFF2-40B4-BE49-F238E27FC236}">
                  <a16:creationId xmlns:a16="http://schemas.microsoft.com/office/drawing/2014/main" id="{9D0C3EA0-1798-7FBE-2181-3B2F49DBD475}"/>
                </a:ext>
              </a:extLst>
            </p:cNvPr>
            <p:cNvSpPr/>
            <p:nvPr/>
          </p:nvSpPr>
          <p:spPr>
            <a:xfrm>
              <a:off x="3281446" y="2643947"/>
              <a:ext cx="704086" cy="573799"/>
            </a:xfrm>
            <a:prstGeom prst="rect">
              <a:avLst/>
            </a:prstGeom>
            <a:solidFill>
              <a:srgbClr val="0085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69" hangingPunct="0">
                <a:defRPr/>
              </a:pPr>
              <a:r>
                <a:rPr lang="es-ES" sz="2800" b="1" kern="0">
                  <a:solidFill>
                    <a:schemeClr val="bg1"/>
                  </a:solidFill>
                  <a:latin typeface="Avenir Next" panose="020B0503020202020204" pitchFamily="34" charset="0"/>
                  <a:sym typeface="Helvetica Neue"/>
                </a:rPr>
                <a:t>43</a:t>
              </a:r>
              <a:endParaRPr lang="es-PA" sz="2800" b="1" kern="0">
                <a:solidFill>
                  <a:schemeClr val="bg1"/>
                </a:solidFill>
                <a:latin typeface="Avenir Next" panose="020B0503020202020204" pitchFamily="34" charset="0"/>
                <a:sym typeface="Helvetica Neue"/>
              </a:endParaRPr>
            </a:p>
          </p:txBody>
        </p:sp>
        <p:sp>
          <p:nvSpPr>
            <p:cNvPr id="9" name="Rectángulo 8">
              <a:extLst>
                <a:ext uri="{FF2B5EF4-FFF2-40B4-BE49-F238E27FC236}">
                  <a16:creationId xmlns:a16="http://schemas.microsoft.com/office/drawing/2014/main" id="{A612874F-562D-45EF-973D-C94FC12B7E9B}"/>
                </a:ext>
              </a:extLst>
            </p:cNvPr>
            <p:cNvSpPr/>
            <p:nvPr/>
          </p:nvSpPr>
          <p:spPr>
            <a:xfrm>
              <a:off x="4266217" y="2643947"/>
              <a:ext cx="704086" cy="573799"/>
            </a:xfrm>
            <a:prstGeom prst="rect">
              <a:avLst/>
            </a:prstGeom>
            <a:solidFill>
              <a:srgbClr val="0086E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69" hangingPunct="0">
                <a:defRPr/>
              </a:pPr>
              <a:r>
                <a:rPr lang="es-ES" sz="2800" b="1" kern="0">
                  <a:solidFill>
                    <a:schemeClr val="bg1"/>
                  </a:solidFill>
                  <a:latin typeface="Avenir Next" panose="020B0503020202020204" pitchFamily="34" charset="0"/>
                  <a:sym typeface="Helvetica Neue"/>
                </a:rPr>
                <a:t>39</a:t>
              </a:r>
            </a:p>
          </p:txBody>
        </p:sp>
        <p:sp>
          <p:nvSpPr>
            <p:cNvPr id="10" name="Rectángulo 9">
              <a:extLst>
                <a:ext uri="{FF2B5EF4-FFF2-40B4-BE49-F238E27FC236}">
                  <a16:creationId xmlns:a16="http://schemas.microsoft.com/office/drawing/2014/main" id="{AC3CBABE-7B9B-2743-82E0-A949F58D7001}"/>
                </a:ext>
              </a:extLst>
            </p:cNvPr>
            <p:cNvSpPr/>
            <p:nvPr/>
          </p:nvSpPr>
          <p:spPr>
            <a:xfrm>
              <a:off x="5250988" y="2643947"/>
              <a:ext cx="704086" cy="573799"/>
            </a:xfrm>
            <a:prstGeom prst="rect">
              <a:avLst/>
            </a:prstGeom>
            <a:solidFill>
              <a:srgbClr val="0C92E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69" hangingPunct="0">
                <a:defRPr/>
              </a:pPr>
              <a:r>
                <a:rPr lang="es-ES" sz="2800" b="1" kern="0">
                  <a:solidFill>
                    <a:schemeClr val="bg1"/>
                  </a:solidFill>
                  <a:latin typeface="Avenir Next" panose="020B0503020202020204" pitchFamily="34" charset="0"/>
                  <a:sym typeface="Helvetica Neue"/>
                </a:rPr>
                <a:t>31</a:t>
              </a:r>
              <a:endParaRPr lang="es-PA" sz="2800" b="1" kern="0">
                <a:solidFill>
                  <a:schemeClr val="bg1"/>
                </a:solidFill>
                <a:latin typeface="Avenir Next" panose="020B0503020202020204" pitchFamily="34" charset="0"/>
                <a:sym typeface="Helvetica Neue"/>
              </a:endParaRPr>
            </a:p>
          </p:txBody>
        </p:sp>
        <p:sp>
          <p:nvSpPr>
            <p:cNvPr id="11" name="CuadroTexto 10">
              <a:extLst>
                <a:ext uri="{FF2B5EF4-FFF2-40B4-BE49-F238E27FC236}">
                  <a16:creationId xmlns:a16="http://schemas.microsoft.com/office/drawing/2014/main" id="{66F48917-9510-32D1-D06B-5EC3512161CE}"/>
                </a:ext>
              </a:extLst>
            </p:cNvPr>
            <p:cNvSpPr txBox="1"/>
            <p:nvPr/>
          </p:nvSpPr>
          <p:spPr>
            <a:xfrm>
              <a:off x="1180242" y="3290171"/>
              <a:ext cx="1002275" cy="338554"/>
            </a:xfrm>
            <a:prstGeom prst="rect">
              <a:avLst/>
            </a:prstGeom>
            <a:noFill/>
          </p:spPr>
          <p:txBody>
            <a:bodyPr wrap="square">
              <a:spAutoFit/>
            </a:bodyPr>
            <a:lstStyle>
              <a:defPPr>
                <a:defRPr lang="es-PA"/>
              </a:defPPr>
              <a:lvl1pPr defTabSz="1219169" hangingPunct="0">
                <a:defRPr sz="2400">
                  <a:solidFill>
                    <a:srgbClr val="014692"/>
                  </a:solidFill>
                  <a:latin typeface="Avenir Next Medium"/>
                  <a:ea typeface="+mj-ea"/>
                </a:defRPr>
              </a:lvl1pPr>
            </a:lstStyle>
            <a:p>
              <a:pPr>
                <a:defRPr/>
              </a:pPr>
              <a:r>
                <a:rPr lang="es-ES" sz="1600" b="1">
                  <a:solidFill>
                    <a:srgbClr val="00F6FF"/>
                  </a:solidFill>
                  <a:latin typeface="Avenir Next Demi Bold" panose="020B0503020202020204" pitchFamily="34" charset="0"/>
                  <a:sym typeface="Helvetica Neue"/>
                </a:rPr>
                <a:t>Panamá</a:t>
              </a:r>
              <a:endParaRPr lang="es-PA" sz="1600" b="1">
                <a:solidFill>
                  <a:srgbClr val="00F6FF"/>
                </a:solidFill>
                <a:latin typeface="Avenir Next Demi Bold" panose="020B0503020202020204" pitchFamily="34" charset="0"/>
                <a:sym typeface="Helvetica Neue"/>
              </a:endParaRPr>
            </a:p>
          </p:txBody>
        </p:sp>
        <p:sp>
          <p:nvSpPr>
            <p:cNvPr id="12" name="CuadroTexto 11">
              <a:extLst>
                <a:ext uri="{FF2B5EF4-FFF2-40B4-BE49-F238E27FC236}">
                  <a16:creationId xmlns:a16="http://schemas.microsoft.com/office/drawing/2014/main" id="{CBCDC48C-70FE-495C-B4C4-95466DECA281}"/>
                </a:ext>
              </a:extLst>
            </p:cNvPr>
            <p:cNvSpPr txBox="1"/>
            <p:nvPr/>
          </p:nvSpPr>
          <p:spPr>
            <a:xfrm>
              <a:off x="2107581" y="3287336"/>
              <a:ext cx="1002275" cy="338554"/>
            </a:xfrm>
            <a:prstGeom prst="rect">
              <a:avLst/>
            </a:prstGeom>
            <a:noFill/>
          </p:spPr>
          <p:txBody>
            <a:bodyPr wrap="square">
              <a:spAutoFit/>
            </a:bodyPr>
            <a:lstStyle/>
            <a:p>
              <a:pPr algn="ctr" defTabSz="1219169" hangingPunct="0">
                <a:defRPr/>
              </a:pPr>
              <a:r>
                <a:rPr lang="en-US" sz="1600" b="1">
                  <a:solidFill>
                    <a:srgbClr val="00F6FF"/>
                  </a:solidFill>
                  <a:latin typeface="Avenir Next Demi Bold" panose="020B0503020202020204" pitchFamily="34" charset="0"/>
                  <a:ea typeface="+mj-ea"/>
                  <a:sym typeface="Helvetica Neue"/>
                </a:rPr>
                <a:t>Bogotá</a:t>
              </a:r>
            </a:p>
          </p:txBody>
        </p:sp>
        <p:sp>
          <p:nvSpPr>
            <p:cNvPr id="13" name="CuadroTexto 12">
              <a:extLst>
                <a:ext uri="{FF2B5EF4-FFF2-40B4-BE49-F238E27FC236}">
                  <a16:creationId xmlns:a16="http://schemas.microsoft.com/office/drawing/2014/main" id="{E8EB1217-4581-32AF-C8B8-2B71BFE4940A}"/>
                </a:ext>
              </a:extLst>
            </p:cNvPr>
            <p:cNvSpPr txBox="1"/>
            <p:nvPr/>
          </p:nvSpPr>
          <p:spPr>
            <a:xfrm>
              <a:off x="3084939" y="3290172"/>
              <a:ext cx="1002275" cy="338554"/>
            </a:xfrm>
            <a:prstGeom prst="rect">
              <a:avLst/>
            </a:prstGeom>
            <a:noFill/>
          </p:spPr>
          <p:txBody>
            <a:bodyPr wrap="square">
              <a:spAutoFit/>
            </a:bodyPr>
            <a:lstStyle/>
            <a:p>
              <a:pPr algn="ctr" defTabSz="1219169" hangingPunct="0">
                <a:defRPr/>
              </a:pPr>
              <a:r>
                <a:rPr lang="en-US" sz="1600" b="1">
                  <a:solidFill>
                    <a:srgbClr val="00F6FF"/>
                  </a:solidFill>
                  <a:latin typeface="Avenir Next Demi Bold" panose="020B0503020202020204" pitchFamily="34" charset="0"/>
                  <a:ea typeface="+mj-ea"/>
                  <a:sym typeface="Helvetica Neue"/>
                </a:rPr>
                <a:t>CDMX</a:t>
              </a:r>
            </a:p>
          </p:txBody>
        </p:sp>
        <p:sp>
          <p:nvSpPr>
            <p:cNvPr id="14" name="CuadroTexto 13">
              <a:extLst>
                <a:ext uri="{FF2B5EF4-FFF2-40B4-BE49-F238E27FC236}">
                  <a16:creationId xmlns:a16="http://schemas.microsoft.com/office/drawing/2014/main" id="{586C2993-CB5D-6BD7-645C-D27033E4AD28}"/>
                </a:ext>
              </a:extLst>
            </p:cNvPr>
            <p:cNvSpPr txBox="1"/>
            <p:nvPr/>
          </p:nvSpPr>
          <p:spPr>
            <a:xfrm>
              <a:off x="4108079" y="3290171"/>
              <a:ext cx="1002275" cy="338554"/>
            </a:xfrm>
            <a:prstGeom prst="rect">
              <a:avLst/>
            </a:prstGeom>
            <a:noFill/>
          </p:spPr>
          <p:txBody>
            <a:bodyPr wrap="square">
              <a:spAutoFit/>
            </a:bodyPr>
            <a:lstStyle/>
            <a:p>
              <a:pPr algn="ctr" defTabSz="1219169" hangingPunct="0">
                <a:defRPr/>
              </a:pPr>
              <a:r>
                <a:rPr lang="es-ES" sz="1600" b="1">
                  <a:solidFill>
                    <a:srgbClr val="00F6FF"/>
                  </a:solidFill>
                  <a:latin typeface="Avenir Next Demi Bold" panose="020B0503020202020204" pitchFamily="34" charset="0"/>
                  <a:ea typeface="+mj-ea"/>
                  <a:sym typeface="Helvetica Neue"/>
                </a:rPr>
                <a:t>Lima</a:t>
              </a:r>
              <a:endParaRPr lang="es-PA" sz="1600" b="1">
                <a:solidFill>
                  <a:srgbClr val="00F6FF"/>
                </a:solidFill>
                <a:latin typeface="Avenir Next Demi Bold" panose="020B0503020202020204" pitchFamily="34" charset="0"/>
                <a:ea typeface="+mj-ea"/>
                <a:sym typeface="Helvetica Neue"/>
              </a:endParaRPr>
            </a:p>
          </p:txBody>
        </p:sp>
        <p:sp>
          <p:nvSpPr>
            <p:cNvPr id="15" name="CuadroTexto 14">
              <a:extLst>
                <a:ext uri="{FF2B5EF4-FFF2-40B4-BE49-F238E27FC236}">
                  <a16:creationId xmlns:a16="http://schemas.microsoft.com/office/drawing/2014/main" id="{24B4C5C7-8C38-1201-F484-73162B1DA933}"/>
                </a:ext>
              </a:extLst>
            </p:cNvPr>
            <p:cNvSpPr txBox="1"/>
            <p:nvPr/>
          </p:nvSpPr>
          <p:spPr>
            <a:xfrm>
              <a:off x="5005693" y="3315117"/>
              <a:ext cx="1243683" cy="338554"/>
            </a:xfrm>
            <a:prstGeom prst="rect">
              <a:avLst/>
            </a:prstGeom>
            <a:noFill/>
          </p:spPr>
          <p:txBody>
            <a:bodyPr wrap="square">
              <a:spAutoFit/>
            </a:bodyPr>
            <a:lstStyle/>
            <a:p>
              <a:pPr algn="ctr" defTabSz="1219169" hangingPunct="0">
                <a:defRPr/>
              </a:pPr>
              <a:r>
                <a:rPr lang="es-ES" sz="1600" b="1">
                  <a:solidFill>
                    <a:srgbClr val="00F6FF"/>
                  </a:solidFill>
                  <a:latin typeface="Avenir Next Demi Bold" panose="020B0503020202020204" pitchFamily="34" charset="0"/>
                  <a:ea typeface="+mj-ea"/>
                  <a:sym typeface="Helvetica Neue"/>
                </a:rPr>
                <a:t>Sao</a:t>
              </a:r>
              <a:r>
                <a:rPr lang="es-ES" sz="1600" b="1" kern="0">
                  <a:solidFill>
                    <a:srgbClr val="00F6FF"/>
                  </a:solidFill>
                  <a:latin typeface="Avenir Next Demi Bold" panose="020B0503020202020204" pitchFamily="34" charset="0"/>
                  <a:sym typeface="Helvetica Neue"/>
                </a:rPr>
                <a:t> </a:t>
              </a:r>
              <a:r>
                <a:rPr lang="es-ES" sz="1600" b="1">
                  <a:solidFill>
                    <a:srgbClr val="00F6FF"/>
                  </a:solidFill>
                  <a:latin typeface="Avenir Next Demi Bold" panose="020B0503020202020204" pitchFamily="34" charset="0"/>
                  <a:ea typeface="+mj-ea"/>
                  <a:sym typeface="Helvetica Neue"/>
                </a:rPr>
                <a:t>Paulo</a:t>
              </a:r>
              <a:endParaRPr lang="es-PA" sz="1600" b="1">
                <a:solidFill>
                  <a:srgbClr val="00F6FF"/>
                </a:solidFill>
                <a:latin typeface="Avenir Next Demi Bold" panose="020B0503020202020204" pitchFamily="34" charset="0"/>
                <a:ea typeface="+mj-ea"/>
                <a:sym typeface="Helvetica Neue"/>
              </a:endParaRPr>
            </a:p>
          </p:txBody>
        </p:sp>
      </p:grpSp>
      <p:sp>
        <p:nvSpPr>
          <p:cNvPr id="16" name="CuadroTexto 15">
            <a:extLst>
              <a:ext uri="{FF2B5EF4-FFF2-40B4-BE49-F238E27FC236}">
                <a16:creationId xmlns:a16="http://schemas.microsoft.com/office/drawing/2014/main" id="{B0D1C1AF-9863-3872-0C00-D8011A04A7E6}"/>
              </a:ext>
            </a:extLst>
          </p:cNvPr>
          <p:cNvSpPr txBox="1"/>
          <p:nvPr/>
        </p:nvSpPr>
        <p:spPr>
          <a:xfrm>
            <a:off x="934710" y="1449833"/>
            <a:ext cx="4429770" cy="1323439"/>
          </a:xfrm>
          <a:prstGeom prst="rect">
            <a:avLst/>
          </a:prstGeom>
          <a:noFill/>
        </p:spPr>
        <p:txBody>
          <a:bodyPr wrap="square">
            <a:spAutoFit/>
          </a:bodyPr>
          <a:lstStyle/>
          <a:p>
            <a:pPr defTabSz="1219169" hangingPunct="0">
              <a:defRPr/>
            </a:pPr>
            <a:r>
              <a:rPr lang="es-ES" sz="2000">
                <a:solidFill>
                  <a:srgbClr val="00F6FF"/>
                </a:solidFill>
                <a:latin typeface="Avenir Next Medium"/>
                <a:ea typeface="+mj-ea"/>
                <a:sym typeface="Avenir Next Medium"/>
              </a:rPr>
              <a:t>Excelente conectividad aérea</a:t>
            </a:r>
          </a:p>
          <a:p>
            <a:pPr defTabSz="1219169" hangingPunct="0">
              <a:defRPr/>
            </a:pPr>
            <a:r>
              <a:rPr lang="es-ES" sz="2000">
                <a:solidFill>
                  <a:srgbClr val="00F6FF"/>
                </a:solidFill>
                <a:latin typeface="Avenir Next Medium"/>
                <a:ea typeface="+mj-ea"/>
                <a:sym typeface="Avenir Next Medium"/>
              </a:rPr>
              <a:t>Destinos internacionales desde los </a:t>
            </a:r>
            <a:r>
              <a:rPr lang="es-ES" sz="2000" err="1">
                <a:solidFill>
                  <a:srgbClr val="00F6FF"/>
                </a:solidFill>
                <a:latin typeface="Avenir Next Medium"/>
                <a:ea typeface="+mj-ea"/>
                <a:sym typeface="Avenir Next Medium"/>
              </a:rPr>
              <a:t>hubs</a:t>
            </a:r>
            <a:r>
              <a:rPr lang="es-ES" sz="2000">
                <a:solidFill>
                  <a:srgbClr val="00F6FF"/>
                </a:solidFill>
                <a:latin typeface="Avenir Next Medium"/>
                <a:ea typeface="+mj-ea"/>
                <a:sym typeface="Avenir Next Medium"/>
              </a:rPr>
              <a:t> más competitivos del continente</a:t>
            </a:r>
            <a:endParaRPr lang="en-US" sz="2000">
              <a:solidFill>
                <a:srgbClr val="00F6FF"/>
              </a:solidFill>
              <a:latin typeface="Avenir Next Medium"/>
              <a:ea typeface="+mj-ea"/>
              <a:sym typeface="Helvetica Neue"/>
            </a:endParaRPr>
          </a:p>
        </p:txBody>
      </p:sp>
      <p:sp>
        <p:nvSpPr>
          <p:cNvPr id="19" name="CuadroTexto 18">
            <a:extLst>
              <a:ext uri="{FF2B5EF4-FFF2-40B4-BE49-F238E27FC236}">
                <a16:creationId xmlns:a16="http://schemas.microsoft.com/office/drawing/2014/main" id="{BDAD2CBC-051B-68D5-6889-5EEA9AFE073C}"/>
              </a:ext>
            </a:extLst>
          </p:cNvPr>
          <p:cNvSpPr txBox="1"/>
          <p:nvPr/>
        </p:nvSpPr>
        <p:spPr>
          <a:xfrm>
            <a:off x="934710" y="4380359"/>
            <a:ext cx="4429770" cy="14773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342900" indent="-342900" defTabSz="1219169" hangingPunct="0">
              <a:buFont typeface="Wingdings" panose="05000000000000000000" pitchFamily="2" charset="2"/>
              <a:buChar char="§"/>
              <a:defRPr/>
            </a:pPr>
            <a:r>
              <a:rPr lang="en-US">
                <a:solidFill>
                  <a:schemeClr val="bg1"/>
                </a:solidFill>
                <a:latin typeface="Avenir Next Medium"/>
                <a:ea typeface="+mj-ea"/>
                <a:sym typeface="Helvetica Neue"/>
              </a:rPr>
              <a:t>32 países </a:t>
            </a:r>
          </a:p>
          <a:p>
            <a:pPr marL="342900" indent="-342900" defTabSz="1219169" hangingPunct="0">
              <a:buFont typeface="Wingdings" panose="05000000000000000000" pitchFamily="2" charset="2"/>
              <a:buChar char="§"/>
              <a:defRPr/>
            </a:pPr>
            <a:r>
              <a:rPr lang="en-US">
                <a:solidFill>
                  <a:schemeClr val="bg1"/>
                </a:solidFill>
                <a:latin typeface="Avenir Next Medium"/>
                <a:ea typeface="+mj-ea"/>
                <a:sym typeface="Helvetica Neue"/>
              </a:rPr>
              <a:t>320 promedio diario de vuelos</a:t>
            </a:r>
          </a:p>
          <a:p>
            <a:pPr marL="342900" indent="-342900" defTabSz="1219169" hangingPunct="0">
              <a:buFont typeface="Wingdings" panose="05000000000000000000" pitchFamily="2" charset="2"/>
              <a:buChar char="§"/>
              <a:defRPr/>
            </a:pPr>
            <a:r>
              <a:rPr lang="en-US">
                <a:solidFill>
                  <a:schemeClr val="bg1"/>
                </a:solidFill>
                <a:latin typeface="Avenir Next Medium"/>
                <a:ea typeface="+mj-ea"/>
                <a:sym typeface="Helvetica Neue"/>
              </a:rPr>
              <a:t>Max. of 3hrs de diferencia horaria</a:t>
            </a:r>
          </a:p>
          <a:p>
            <a:pPr marL="342900" indent="-342900" defTabSz="1219169" hangingPunct="0">
              <a:buFont typeface="Wingdings" panose="05000000000000000000" pitchFamily="2" charset="2"/>
              <a:buChar char="§"/>
              <a:defRPr/>
            </a:pPr>
            <a:r>
              <a:rPr lang="es-ES">
                <a:solidFill>
                  <a:schemeClr val="bg1"/>
                </a:solidFill>
                <a:latin typeface="Avenir Next Medium"/>
                <a:ea typeface="+mj-ea"/>
                <a:sym typeface="Helvetica Neue"/>
              </a:rPr>
              <a:t>Acceso a 1,000 millones de consumidores</a:t>
            </a:r>
            <a:endParaRPr lang="en-US">
              <a:solidFill>
                <a:schemeClr val="bg1"/>
              </a:solidFill>
              <a:latin typeface="Avenir Next Medium"/>
              <a:ea typeface="+mj-ea"/>
              <a:sym typeface="Helvetica Neue"/>
            </a:endParaRPr>
          </a:p>
        </p:txBody>
      </p:sp>
    </p:spTree>
    <p:extLst>
      <p:ext uri="{BB962C8B-B14F-4D97-AF65-F5344CB8AC3E}">
        <p14:creationId xmlns:p14="http://schemas.microsoft.com/office/powerpoint/2010/main" val="2579113284"/>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BD2A2F-B9AD-80E3-1873-EFA3E251B2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99DCCC-7C10-3215-D5F3-3794522F19BF}"/>
              </a:ext>
            </a:extLst>
          </p:cNvPr>
          <p:cNvSpPr>
            <a:spLocks noGrp="1"/>
          </p:cNvSpPr>
          <p:nvPr>
            <p:ph type="title" idx="4294967295"/>
          </p:nvPr>
        </p:nvSpPr>
        <p:spPr>
          <a:xfrm>
            <a:off x="6203663" y="479035"/>
            <a:ext cx="7555428" cy="582415"/>
          </a:xfrm>
        </p:spPr>
        <p:txBody>
          <a:bodyPr>
            <a:normAutofit/>
          </a:bodyPr>
          <a:lstStyle/>
          <a:p>
            <a:r>
              <a:rPr lang="es-PA">
                <a:solidFill>
                  <a:srgbClr val="02FFF7"/>
                </a:solidFill>
                <a:latin typeface="Avenir Next"/>
              </a:rPr>
              <a:t>Panamá como Hub Digital</a:t>
            </a:r>
            <a:endParaRPr lang="es-PA" noProof="0">
              <a:solidFill>
                <a:srgbClr val="02FFF7"/>
              </a:solidFill>
            </a:endParaRPr>
          </a:p>
        </p:txBody>
      </p:sp>
      <p:sp>
        <p:nvSpPr>
          <p:cNvPr id="46" name="Forma libre: forma 45">
            <a:extLst>
              <a:ext uri="{FF2B5EF4-FFF2-40B4-BE49-F238E27FC236}">
                <a16:creationId xmlns:a16="http://schemas.microsoft.com/office/drawing/2014/main" id="{6D6C33E5-2780-BE7B-1154-5D1EF0F25E8E}"/>
              </a:ext>
            </a:extLst>
          </p:cNvPr>
          <p:cNvSpPr/>
          <p:nvPr/>
        </p:nvSpPr>
        <p:spPr>
          <a:xfrm>
            <a:off x="5898603" y="6397485"/>
            <a:ext cx="3791" cy="3638"/>
          </a:xfrm>
          <a:custGeom>
            <a:avLst/>
            <a:gdLst>
              <a:gd name="connsiteX0" fmla="*/ 3210 w 3791"/>
              <a:gd name="connsiteY0" fmla="*/ 2924 h 3638"/>
              <a:gd name="connsiteX1" fmla="*/ 2724 w 3791"/>
              <a:gd name="connsiteY1" fmla="*/ 3143 h 3638"/>
              <a:gd name="connsiteX2" fmla="*/ 1514 w 3791"/>
              <a:gd name="connsiteY2" fmla="*/ 3134 h 3638"/>
              <a:gd name="connsiteX3" fmla="*/ 1105 w 3791"/>
              <a:gd name="connsiteY3" fmla="*/ 3191 h 3638"/>
              <a:gd name="connsiteX4" fmla="*/ 505 w 3791"/>
              <a:gd name="connsiteY4" fmla="*/ 3639 h 3638"/>
              <a:gd name="connsiteX5" fmla="*/ 314 w 3791"/>
              <a:gd name="connsiteY5" fmla="*/ 3448 h 3638"/>
              <a:gd name="connsiteX6" fmla="*/ 95 w 3791"/>
              <a:gd name="connsiteY6" fmla="*/ 3106 h 3638"/>
              <a:gd name="connsiteX7" fmla="*/ 0 w 3791"/>
              <a:gd name="connsiteY7" fmla="*/ 2210 h 3638"/>
              <a:gd name="connsiteX8" fmla="*/ 267 w 3791"/>
              <a:gd name="connsiteY8" fmla="*/ 1210 h 3638"/>
              <a:gd name="connsiteX9" fmla="*/ 657 w 3791"/>
              <a:gd name="connsiteY9" fmla="*/ 743 h 3638"/>
              <a:gd name="connsiteX10" fmla="*/ 1343 w 3791"/>
              <a:gd name="connsiteY10" fmla="*/ 334 h 3638"/>
              <a:gd name="connsiteX11" fmla="*/ 1896 w 3791"/>
              <a:gd name="connsiteY11" fmla="*/ 95 h 3638"/>
              <a:gd name="connsiteX12" fmla="*/ 2429 w 3791"/>
              <a:gd name="connsiteY12" fmla="*/ 0 h 3638"/>
              <a:gd name="connsiteX13" fmla="*/ 2715 w 3791"/>
              <a:gd name="connsiteY13" fmla="*/ 29 h 3638"/>
              <a:gd name="connsiteX14" fmla="*/ 3715 w 3791"/>
              <a:gd name="connsiteY14" fmla="*/ 762 h 3638"/>
              <a:gd name="connsiteX15" fmla="*/ 3791 w 3791"/>
              <a:gd name="connsiteY15" fmla="*/ 1286 h 3638"/>
              <a:gd name="connsiteX16" fmla="*/ 3638 w 3791"/>
              <a:gd name="connsiteY16" fmla="*/ 1934 h 3638"/>
              <a:gd name="connsiteX17" fmla="*/ 3477 w 3791"/>
              <a:gd name="connsiteY17" fmla="*/ 2400 h 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91" h="3638">
                <a:moveTo>
                  <a:pt x="3210" y="2924"/>
                </a:moveTo>
                <a:lnTo>
                  <a:pt x="2724" y="3143"/>
                </a:lnTo>
                <a:lnTo>
                  <a:pt x="1514" y="3134"/>
                </a:lnTo>
                <a:lnTo>
                  <a:pt x="1105" y="3191"/>
                </a:lnTo>
                <a:lnTo>
                  <a:pt x="505" y="3639"/>
                </a:lnTo>
                <a:lnTo>
                  <a:pt x="314" y="3448"/>
                </a:lnTo>
                <a:lnTo>
                  <a:pt x="95" y="3106"/>
                </a:lnTo>
                <a:lnTo>
                  <a:pt x="0" y="2210"/>
                </a:lnTo>
                <a:lnTo>
                  <a:pt x="267" y="1210"/>
                </a:lnTo>
                <a:lnTo>
                  <a:pt x="657" y="743"/>
                </a:lnTo>
                <a:lnTo>
                  <a:pt x="1343" y="334"/>
                </a:lnTo>
                <a:lnTo>
                  <a:pt x="1896" y="95"/>
                </a:lnTo>
                <a:lnTo>
                  <a:pt x="2429" y="0"/>
                </a:lnTo>
                <a:lnTo>
                  <a:pt x="2715" y="29"/>
                </a:lnTo>
                <a:lnTo>
                  <a:pt x="3715" y="762"/>
                </a:lnTo>
                <a:lnTo>
                  <a:pt x="3791" y="1286"/>
                </a:lnTo>
                <a:lnTo>
                  <a:pt x="3638" y="1934"/>
                </a:lnTo>
                <a:lnTo>
                  <a:pt x="3477" y="2400"/>
                </a:lnTo>
                <a:close/>
              </a:path>
            </a:pathLst>
          </a:custGeom>
          <a:solidFill>
            <a:srgbClr val="000000"/>
          </a:solidFill>
          <a:ln w="9525" cap="flat">
            <a:noFill/>
            <a:prstDash val="solid"/>
            <a:miter/>
          </a:ln>
        </p:spPr>
        <p:txBody>
          <a:bodyPr rtlCol="0" anchor="ctr"/>
          <a:lstStyle/>
          <a:p>
            <a:endParaRPr lang="es-PA"/>
          </a:p>
        </p:txBody>
      </p:sp>
      <p:sp>
        <p:nvSpPr>
          <p:cNvPr id="132" name="Forma libre: forma 131">
            <a:extLst>
              <a:ext uri="{FF2B5EF4-FFF2-40B4-BE49-F238E27FC236}">
                <a16:creationId xmlns:a16="http://schemas.microsoft.com/office/drawing/2014/main" id="{4FFA8181-3F03-3D21-75D1-4B30EE127CB0}"/>
              </a:ext>
            </a:extLst>
          </p:cNvPr>
          <p:cNvSpPr/>
          <p:nvPr/>
        </p:nvSpPr>
        <p:spPr>
          <a:xfrm>
            <a:off x="1547971" y="4562236"/>
            <a:ext cx="9311385" cy="410546"/>
          </a:xfrm>
          <a:custGeom>
            <a:avLst/>
            <a:gdLst>
              <a:gd name="connsiteX0" fmla="*/ 9294907 w 9311385"/>
              <a:gd name="connsiteY0" fmla="*/ 177746 h 410546"/>
              <a:gd name="connsiteX1" fmla="*/ 9295860 w 9311385"/>
              <a:gd name="connsiteY1" fmla="*/ 178251 h 410546"/>
              <a:gd name="connsiteX2" fmla="*/ 9296527 w 9311385"/>
              <a:gd name="connsiteY2" fmla="*/ 178936 h 410546"/>
              <a:gd name="connsiteX3" fmla="*/ 9296812 w 9311385"/>
              <a:gd name="connsiteY3" fmla="*/ 179889 h 410546"/>
              <a:gd name="connsiteX4" fmla="*/ 9296812 w 9311385"/>
              <a:gd name="connsiteY4" fmla="*/ 180127 h 410546"/>
              <a:gd name="connsiteX5" fmla="*/ 9296336 w 9311385"/>
              <a:gd name="connsiteY5" fmla="*/ 180118 h 410546"/>
              <a:gd name="connsiteX6" fmla="*/ 9295669 w 9311385"/>
              <a:gd name="connsiteY6" fmla="*/ 179822 h 410546"/>
              <a:gd name="connsiteX7" fmla="*/ 9295193 w 9311385"/>
              <a:gd name="connsiteY7" fmla="*/ 179422 h 410546"/>
              <a:gd name="connsiteX8" fmla="*/ 9295003 w 9311385"/>
              <a:gd name="connsiteY8" fmla="*/ 179318 h 410546"/>
              <a:gd name="connsiteX9" fmla="*/ 9294907 w 9311385"/>
              <a:gd name="connsiteY9" fmla="*/ 179232 h 410546"/>
              <a:gd name="connsiteX10" fmla="*/ 9295479 w 9311385"/>
              <a:gd name="connsiteY10" fmla="*/ 179289 h 410546"/>
              <a:gd name="connsiteX11" fmla="*/ 9296050 w 9311385"/>
              <a:gd name="connsiteY11" fmla="*/ 179689 h 410546"/>
              <a:gd name="connsiteX12" fmla="*/ 9296527 w 9311385"/>
              <a:gd name="connsiteY12" fmla="*/ 179870 h 410546"/>
              <a:gd name="connsiteX13" fmla="*/ 9296527 w 9311385"/>
              <a:gd name="connsiteY13" fmla="*/ 179403 h 410546"/>
              <a:gd name="connsiteX14" fmla="*/ 9295955 w 9311385"/>
              <a:gd name="connsiteY14" fmla="*/ 178594 h 410546"/>
              <a:gd name="connsiteX15" fmla="*/ 9295669 w 9311385"/>
              <a:gd name="connsiteY15" fmla="*/ 178318 h 410546"/>
              <a:gd name="connsiteX16" fmla="*/ 9295193 w 9311385"/>
              <a:gd name="connsiteY16" fmla="*/ 178079 h 410546"/>
              <a:gd name="connsiteX17" fmla="*/ 9294717 w 9311385"/>
              <a:gd name="connsiteY17" fmla="*/ 177917 h 410546"/>
              <a:gd name="connsiteX18" fmla="*/ 9294431 w 9311385"/>
              <a:gd name="connsiteY18" fmla="*/ 178060 h 410546"/>
              <a:gd name="connsiteX19" fmla="*/ 9294240 w 9311385"/>
              <a:gd name="connsiteY19" fmla="*/ 178127 h 410546"/>
              <a:gd name="connsiteX20" fmla="*/ 9294146 w 9311385"/>
              <a:gd name="connsiteY20" fmla="*/ 177937 h 410546"/>
              <a:gd name="connsiteX21" fmla="*/ 9294240 w 9311385"/>
              <a:gd name="connsiteY21" fmla="*/ 177765 h 410546"/>
              <a:gd name="connsiteX22" fmla="*/ 9294431 w 9311385"/>
              <a:gd name="connsiteY22" fmla="*/ 177594 h 410546"/>
              <a:gd name="connsiteX23" fmla="*/ 9295003 w 9311385"/>
              <a:gd name="connsiteY23" fmla="*/ 177746 h 410546"/>
              <a:gd name="connsiteX24" fmla="*/ 9311291 w 9311385"/>
              <a:gd name="connsiteY24" fmla="*/ 187566 h 410546"/>
              <a:gd name="connsiteX25" fmla="*/ 9311195 w 9311385"/>
              <a:gd name="connsiteY25" fmla="*/ 187766 h 410546"/>
              <a:gd name="connsiteX26" fmla="*/ 9311005 w 9311385"/>
              <a:gd name="connsiteY26" fmla="*/ 187595 h 410546"/>
              <a:gd name="connsiteX27" fmla="*/ 9311100 w 9311385"/>
              <a:gd name="connsiteY27" fmla="*/ 187280 h 410546"/>
              <a:gd name="connsiteX28" fmla="*/ 9311291 w 9311385"/>
              <a:gd name="connsiteY28" fmla="*/ 187014 h 410546"/>
              <a:gd name="connsiteX29" fmla="*/ 9311386 w 9311385"/>
              <a:gd name="connsiteY29" fmla="*/ 187157 h 410546"/>
              <a:gd name="connsiteX30" fmla="*/ 9311291 w 9311385"/>
              <a:gd name="connsiteY30" fmla="*/ 187566 h 410546"/>
              <a:gd name="connsiteX31" fmla="*/ 9307385 w 9311385"/>
              <a:gd name="connsiteY31" fmla="*/ 222904 h 410546"/>
              <a:gd name="connsiteX32" fmla="*/ 9307100 w 9311385"/>
              <a:gd name="connsiteY32" fmla="*/ 223028 h 410546"/>
              <a:gd name="connsiteX33" fmla="*/ 9306814 w 9311385"/>
              <a:gd name="connsiteY33" fmla="*/ 222990 h 410546"/>
              <a:gd name="connsiteX34" fmla="*/ 9306623 w 9311385"/>
              <a:gd name="connsiteY34" fmla="*/ 222809 h 410546"/>
              <a:gd name="connsiteX35" fmla="*/ 9306623 w 9311385"/>
              <a:gd name="connsiteY35" fmla="*/ 222523 h 410546"/>
              <a:gd name="connsiteX36" fmla="*/ 9306814 w 9311385"/>
              <a:gd name="connsiteY36" fmla="*/ 222323 h 410546"/>
              <a:gd name="connsiteX37" fmla="*/ 9307195 w 9311385"/>
              <a:gd name="connsiteY37" fmla="*/ 222390 h 410546"/>
              <a:gd name="connsiteX38" fmla="*/ 9307385 w 9311385"/>
              <a:gd name="connsiteY38" fmla="*/ 222647 h 410546"/>
              <a:gd name="connsiteX39" fmla="*/ 9307385 w 9311385"/>
              <a:gd name="connsiteY39" fmla="*/ 222904 h 410546"/>
              <a:gd name="connsiteX40" fmla="*/ 9281096 w 9311385"/>
              <a:gd name="connsiteY40" fmla="*/ 224171 h 410546"/>
              <a:gd name="connsiteX41" fmla="*/ 9281287 w 9311385"/>
              <a:gd name="connsiteY41" fmla="*/ 224352 h 410546"/>
              <a:gd name="connsiteX42" fmla="*/ 9281667 w 9311385"/>
              <a:gd name="connsiteY42" fmla="*/ 224304 h 410546"/>
              <a:gd name="connsiteX43" fmla="*/ 9282049 w 9311385"/>
              <a:gd name="connsiteY43" fmla="*/ 224276 h 410546"/>
              <a:gd name="connsiteX44" fmla="*/ 9281858 w 9311385"/>
              <a:gd name="connsiteY44" fmla="*/ 224457 h 410546"/>
              <a:gd name="connsiteX45" fmla="*/ 9281096 w 9311385"/>
              <a:gd name="connsiteY45" fmla="*/ 224533 h 410546"/>
              <a:gd name="connsiteX46" fmla="*/ 9280810 w 9311385"/>
              <a:gd name="connsiteY46" fmla="*/ 224076 h 410546"/>
              <a:gd name="connsiteX47" fmla="*/ 9281191 w 9311385"/>
              <a:gd name="connsiteY47" fmla="*/ 223723 h 410546"/>
              <a:gd name="connsiteX48" fmla="*/ 9281573 w 9311385"/>
              <a:gd name="connsiteY48" fmla="*/ 223666 h 410546"/>
              <a:gd name="connsiteX49" fmla="*/ 9281573 w 9311385"/>
              <a:gd name="connsiteY49" fmla="*/ 223761 h 410546"/>
              <a:gd name="connsiteX50" fmla="*/ 9281573 w 9311385"/>
              <a:gd name="connsiteY50" fmla="*/ 223866 h 410546"/>
              <a:gd name="connsiteX51" fmla="*/ 9281382 w 9311385"/>
              <a:gd name="connsiteY51" fmla="*/ 223866 h 410546"/>
              <a:gd name="connsiteX52" fmla="*/ 9281096 w 9311385"/>
              <a:gd name="connsiteY52" fmla="*/ 223952 h 410546"/>
              <a:gd name="connsiteX53" fmla="*/ 9281096 w 9311385"/>
              <a:gd name="connsiteY53" fmla="*/ 224171 h 410546"/>
              <a:gd name="connsiteX54" fmla="*/ 9219689 w 9311385"/>
              <a:gd name="connsiteY54" fmla="*/ 228543 h 410546"/>
              <a:gd name="connsiteX55" fmla="*/ 9220003 w 9311385"/>
              <a:gd name="connsiteY55" fmla="*/ 228895 h 410546"/>
              <a:gd name="connsiteX56" fmla="*/ 9220003 w 9311385"/>
              <a:gd name="connsiteY56" fmla="*/ 229067 h 410546"/>
              <a:gd name="connsiteX57" fmla="*/ 9219850 w 9311385"/>
              <a:gd name="connsiteY57" fmla="*/ 229038 h 410546"/>
              <a:gd name="connsiteX58" fmla="*/ 9219393 w 9311385"/>
              <a:gd name="connsiteY58" fmla="*/ 228933 h 410546"/>
              <a:gd name="connsiteX59" fmla="*/ 9219241 w 9311385"/>
              <a:gd name="connsiteY59" fmla="*/ 228724 h 410546"/>
              <a:gd name="connsiteX60" fmla="*/ 9219574 w 9311385"/>
              <a:gd name="connsiteY60" fmla="*/ 228867 h 410546"/>
              <a:gd name="connsiteX61" fmla="*/ 9219717 w 9311385"/>
              <a:gd name="connsiteY61" fmla="*/ 228838 h 410546"/>
              <a:gd name="connsiteX62" fmla="*/ 9219412 w 9311385"/>
              <a:gd name="connsiteY62" fmla="*/ 228524 h 410546"/>
              <a:gd name="connsiteX63" fmla="*/ 9219146 w 9311385"/>
              <a:gd name="connsiteY63" fmla="*/ 228295 h 410546"/>
              <a:gd name="connsiteX64" fmla="*/ 9218946 w 9311385"/>
              <a:gd name="connsiteY64" fmla="*/ 228200 h 410546"/>
              <a:gd name="connsiteX65" fmla="*/ 9218946 w 9311385"/>
              <a:gd name="connsiteY65" fmla="*/ 228086 h 410546"/>
              <a:gd name="connsiteX66" fmla="*/ 9219193 w 9311385"/>
              <a:gd name="connsiteY66" fmla="*/ 228143 h 410546"/>
              <a:gd name="connsiteX67" fmla="*/ 9219689 w 9311385"/>
              <a:gd name="connsiteY67" fmla="*/ 228543 h 410546"/>
              <a:gd name="connsiteX68" fmla="*/ 1867 w 9311385"/>
              <a:gd name="connsiteY68" fmla="*/ 0 h 410546"/>
              <a:gd name="connsiteX69" fmla="*/ 4001 w 9311385"/>
              <a:gd name="connsiteY69" fmla="*/ 2248 h 410546"/>
              <a:gd name="connsiteX70" fmla="*/ 3591 w 9311385"/>
              <a:gd name="connsiteY70" fmla="*/ 3381 h 410546"/>
              <a:gd name="connsiteX71" fmla="*/ 2048 w 9311385"/>
              <a:gd name="connsiteY71" fmla="*/ 3277 h 410546"/>
              <a:gd name="connsiteX72" fmla="*/ 1343 w 9311385"/>
              <a:gd name="connsiteY72" fmla="*/ 2877 h 410546"/>
              <a:gd name="connsiteX73" fmla="*/ 2543 w 9311385"/>
              <a:gd name="connsiteY73" fmla="*/ 2677 h 410546"/>
              <a:gd name="connsiteX74" fmla="*/ 2743 w 9311385"/>
              <a:gd name="connsiteY74" fmla="*/ 2257 h 410546"/>
              <a:gd name="connsiteX75" fmla="*/ 2191 w 9311385"/>
              <a:gd name="connsiteY75" fmla="*/ 1600 h 410546"/>
              <a:gd name="connsiteX76" fmla="*/ 1457 w 9311385"/>
              <a:gd name="connsiteY76" fmla="*/ 1143 h 410546"/>
              <a:gd name="connsiteX77" fmla="*/ 952 w 9311385"/>
              <a:gd name="connsiteY77" fmla="*/ 1143 h 410546"/>
              <a:gd name="connsiteX78" fmla="*/ 829 w 9311385"/>
              <a:gd name="connsiteY78" fmla="*/ 2048 h 410546"/>
              <a:gd name="connsiteX79" fmla="*/ 0 w 9311385"/>
              <a:gd name="connsiteY79" fmla="*/ 1343 h 410546"/>
              <a:gd name="connsiteX80" fmla="*/ 486 w 9311385"/>
              <a:gd name="connsiteY80" fmla="*/ 638 h 410546"/>
              <a:gd name="connsiteX81" fmla="*/ 1076 w 9311385"/>
              <a:gd name="connsiteY81" fmla="*/ 172 h 410546"/>
              <a:gd name="connsiteX82" fmla="*/ 1867 w 9311385"/>
              <a:gd name="connsiteY82" fmla="*/ 0 h 410546"/>
              <a:gd name="connsiteX83" fmla="*/ 8885075 w 9311385"/>
              <a:gd name="connsiteY83" fmla="*/ 21136 h 410546"/>
              <a:gd name="connsiteX84" fmla="*/ 8883380 w 9311385"/>
              <a:gd name="connsiteY84" fmla="*/ 22022 h 410546"/>
              <a:gd name="connsiteX85" fmla="*/ 8882866 w 9311385"/>
              <a:gd name="connsiteY85" fmla="*/ 21879 h 410546"/>
              <a:gd name="connsiteX86" fmla="*/ 8884875 w 9311385"/>
              <a:gd name="connsiteY86" fmla="*/ 20622 h 410546"/>
              <a:gd name="connsiteX87" fmla="*/ 8884865 w 9311385"/>
              <a:gd name="connsiteY87" fmla="*/ 20774 h 410546"/>
              <a:gd name="connsiteX88" fmla="*/ 8885075 w 9311385"/>
              <a:gd name="connsiteY88" fmla="*/ 21136 h 410546"/>
              <a:gd name="connsiteX89" fmla="*/ 8881723 w 9311385"/>
              <a:gd name="connsiteY89" fmla="*/ 23203 h 410546"/>
              <a:gd name="connsiteX90" fmla="*/ 8879741 w 9311385"/>
              <a:gd name="connsiteY90" fmla="*/ 24232 h 410546"/>
              <a:gd name="connsiteX91" fmla="*/ 8879208 w 9311385"/>
              <a:gd name="connsiteY91" fmla="*/ 23679 h 410546"/>
              <a:gd name="connsiteX92" fmla="*/ 8879922 w 9311385"/>
              <a:gd name="connsiteY92" fmla="*/ 23660 h 410546"/>
              <a:gd name="connsiteX93" fmla="*/ 8881256 w 9311385"/>
              <a:gd name="connsiteY93" fmla="*/ 22670 h 410546"/>
              <a:gd name="connsiteX94" fmla="*/ 8882866 w 9311385"/>
              <a:gd name="connsiteY94" fmla="*/ 22593 h 410546"/>
              <a:gd name="connsiteX95" fmla="*/ 8882675 w 9311385"/>
              <a:gd name="connsiteY95" fmla="*/ 23146 h 410546"/>
              <a:gd name="connsiteX96" fmla="*/ 8881723 w 9311385"/>
              <a:gd name="connsiteY96" fmla="*/ 23203 h 410546"/>
              <a:gd name="connsiteX97" fmla="*/ 55245 w 9311385"/>
              <a:gd name="connsiteY97" fmla="*/ 54988 h 410546"/>
              <a:gd name="connsiteX98" fmla="*/ 59693 w 9311385"/>
              <a:gd name="connsiteY98" fmla="*/ 58064 h 410546"/>
              <a:gd name="connsiteX99" fmla="*/ 57807 w 9311385"/>
              <a:gd name="connsiteY99" fmla="*/ 58283 h 410546"/>
              <a:gd name="connsiteX100" fmla="*/ 53159 w 9311385"/>
              <a:gd name="connsiteY100" fmla="*/ 56797 h 410546"/>
              <a:gd name="connsiteX101" fmla="*/ 48911 w 9311385"/>
              <a:gd name="connsiteY101" fmla="*/ 53759 h 410546"/>
              <a:gd name="connsiteX102" fmla="*/ 50178 w 9311385"/>
              <a:gd name="connsiteY102" fmla="*/ 53102 h 410546"/>
              <a:gd name="connsiteX103" fmla="*/ 50797 w 9311385"/>
              <a:gd name="connsiteY103" fmla="*/ 54197 h 410546"/>
              <a:gd name="connsiteX104" fmla="*/ 52730 w 9311385"/>
              <a:gd name="connsiteY104" fmla="*/ 55216 h 410546"/>
              <a:gd name="connsiteX105" fmla="*/ 53873 w 9311385"/>
              <a:gd name="connsiteY105" fmla="*/ 53073 h 410546"/>
              <a:gd name="connsiteX106" fmla="*/ 54626 w 9311385"/>
              <a:gd name="connsiteY106" fmla="*/ 52587 h 410546"/>
              <a:gd name="connsiteX107" fmla="*/ 51235 w 9311385"/>
              <a:gd name="connsiteY107" fmla="*/ 50378 h 410546"/>
              <a:gd name="connsiteX108" fmla="*/ 52578 w 9311385"/>
              <a:gd name="connsiteY108" fmla="*/ 50492 h 410546"/>
              <a:gd name="connsiteX109" fmla="*/ 55788 w 9311385"/>
              <a:gd name="connsiteY109" fmla="*/ 51997 h 410546"/>
              <a:gd name="connsiteX110" fmla="*/ 55245 w 9311385"/>
              <a:gd name="connsiteY110" fmla="*/ 54988 h 410546"/>
              <a:gd name="connsiteX111" fmla="*/ 8886380 w 9311385"/>
              <a:gd name="connsiteY111" fmla="*/ 55245 h 410546"/>
              <a:gd name="connsiteX112" fmla="*/ 8886514 w 9311385"/>
              <a:gd name="connsiteY112" fmla="*/ 55854 h 410546"/>
              <a:gd name="connsiteX113" fmla="*/ 8884989 w 9311385"/>
              <a:gd name="connsiteY113" fmla="*/ 54188 h 410546"/>
              <a:gd name="connsiteX114" fmla="*/ 8884085 w 9311385"/>
              <a:gd name="connsiteY114" fmla="*/ 53111 h 410546"/>
              <a:gd name="connsiteX115" fmla="*/ 8884142 w 9311385"/>
              <a:gd name="connsiteY115" fmla="*/ 52645 h 410546"/>
              <a:gd name="connsiteX116" fmla="*/ 8884552 w 9311385"/>
              <a:gd name="connsiteY116" fmla="*/ 52940 h 410546"/>
              <a:gd name="connsiteX117" fmla="*/ 8885056 w 9311385"/>
              <a:gd name="connsiteY117" fmla="*/ 53464 h 410546"/>
              <a:gd name="connsiteX118" fmla="*/ 8885390 w 9311385"/>
              <a:gd name="connsiteY118" fmla="*/ 53883 h 410546"/>
              <a:gd name="connsiteX119" fmla="*/ 8886380 w 9311385"/>
              <a:gd name="connsiteY119" fmla="*/ 55245 h 410546"/>
              <a:gd name="connsiteX120" fmla="*/ 8886675 w 9311385"/>
              <a:gd name="connsiteY120" fmla="*/ 58655 h 410546"/>
              <a:gd name="connsiteX121" fmla="*/ 8885704 w 9311385"/>
              <a:gd name="connsiteY121" fmla="*/ 58769 h 410546"/>
              <a:gd name="connsiteX122" fmla="*/ 8886428 w 9311385"/>
              <a:gd name="connsiteY122" fmla="*/ 58388 h 410546"/>
              <a:gd name="connsiteX123" fmla="*/ 8886628 w 9311385"/>
              <a:gd name="connsiteY123" fmla="*/ 57864 h 410546"/>
              <a:gd name="connsiteX124" fmla="*/ 8886514 w 9311385"/>
              <a:gd name="connsiteY124" fmla="*/ 56217 h 410546"/>
              <a:gd name="connsiteX125" fmla="*/ 8886894 w 9311385"/>
              <a:gd name="connsiteY125" fmla="*/ 56350 h 410546"/>
              <a:gd name="connsiteX126" fmla="*/ 8887028 w 9311385"/>
              <a:gd name="connsiteY126" fmla="*/ 57026 h 410546"/>
              <a:gd name="connsiteX127" fmla="*/ 8887094 w 9311385"/>
              <a:gd name="connsiteY127" fmla="*/ 58017 h 410546"/>
              <a:gd name="connsiteX128" fmla="*/ 8886675 w 9311385"/>
              <a:gd name="connsiteY128" fmla="*/ 58655 h 410546"/>
              <a:gd name="connsiteX129" fmla="*/ 8886904 w 9311385"/>
              <a:gd name="connsiteY129" fmla="*/ 68628 h 410546"/>
              <a:gd name="connsiteX130" fmla="*/ 8886190 w 9311385"/>
              <a:gd name="connsiteY130" fmla="*/ 68723 h 410546"/>
              <a:gd name="connsiteX131" fmla="*/ 8886657 w 9311385"/>
              <a:gd name="connsiteY131" fmla="*/ 68180 h 410546"/>
              <a:gd name="connsiteX132" fmla="*/ 8889714 w 9311385"/>
              <a:gd name="connsiteY132" fmla="*/ 67580 h 410546"/>
              <a:gd name="connsiteX133" fmla="*/ 8889981 w 9311385"/>
              <a:gd name="connsiteY133" fmla="*/ 67408 h 410546"/>
              <a:gd name="connsiteX134" fmla="*/ 8890476 w 9311385"/>
              <a:gd name="connsiteY134" fmla="*/ 67742 h 410546"/>
              <a:gd name="connsiteX135" fmla="*/ 8890466 w 9311385"/>
              <a:gd name="connsiteY135" fmla="*/ 68056 h 410546"/>
              <a:gd name="connsiteX136" fmla="*/ 8890247 w 9311385"/>
              <a:gd name="connsiteY136" fmla="*/ 68218 h 410546"/>
              <a:gd name="connsiteX137" fmla="*/ 8888733 w 9311385"/>
              <a:gd name="connsiteY137" fmla="*/ 68228 h 410546"/>
              <a:gd name="connsiteX138" fmla="*/ 8887542 w 9311385"/>
              <a:gd name="connsiteY138" fmla="*/ 68513 h 410546"/>
              <a:gd name="connsiteX139" fmla="*/ 8886904 w 9311385"/>
              <a:gd name="connsiteY139" fmla="*/ 68628 h 410546"/>
              <a:gd name="connsiteX140" fmla="*/ 8886751 w 9311385"/>
              <a:gd name="connsiteY140" fmla="*/ 77362 h 410546"/>
              <a:gd name="connsiteX141" fmla="*/ 8888190 w 9311385"/>
              <a:gd name="connsiteY141" fmla="*/ 78410 h 410546"/>
              <a:gd name="connsiteX142" fmla="*/ 8888000 w 9311385"/>
              <a:gd name="connsiteY142" fmla="*/ 79134 h 410546"/>
              <a:gd name="connsiteX143" fmla="*/ 8887514 w 9311385"/>
              <a:gd name="connsiteY143" fmla="*/ 79962 h 410546"/>
              <a:gd name="connsiteX144" fmla="*/ 8885637 w 9311385"/>
              <a:gd name="connsiteY144" fmla="*/ 82077 h 410546"/>
              <a:gd name="connsiteX145" fmla="*/ 8885065 w 9311385"/>
              <a:gd name="connsiteY145" fmla="*/ 81877 h 410546"/>
              <a:gd name="connsiteX146" fmla="*/ 8886894 w 9311385"/>
              <a:gd name="connsiteY146" fmla="*/ 79962 h 410546"/>
              <a:gd name="connsiteX147" fmla="*/ 8887600 w 9311385"/>
              <a:gd name="connsiteY147" fmla="*/ 78695 h 410546"/>
              <a:gd name="connsiteX148" fmla="*/ 8886551 w 9311385"/>
              <a:gd name="connsiteY148" fmla="*/ 77724 h 410546"/>
              <a:gd name="connsiteX149" fmla="*/ 8886132 w 9311385"/>
              <a:gd name="connsiteY149" fmla="*/ 77934 h 410546"/>
              <a:gd name="connsiteX150" fmla="*/ 8885961 w 9311385"/>
              <a:gd name="connsiteY150" fmla="*/ 77934 h 410546"/>
              <a:gd name="connsiteX151" fmla="*/ 8885599 w 9311385"/>
              <a:gd name="connsiteY151" fmla="*/ 77029 h 410546"/>
              <a:gd name="connsiteX152" fmla="*/ 8885961 w 9311385"/>
              <a:gd name="connsiteY152" fmla="*/ 77029 h 410546"/>
              <a:gd name="connsiteX153" fmla="*/ 8886751 w 9311385"/>
              <a:gd name="connsiteY153" fmla="*/ 77362 h 410546"/>
              <a:gd name="connsiteX154" fmla="*/ 8926214 w 9311385"/>
              <a:gd name="connsiteY154" fmla="*/ 125559 h 410546"/>
              <a:gd name="connsiteX155" fmla="*/ 8925347 w 9311385"/>
              <a:gd name="connsiteY155" fmla="*/ 126282 h 410546"/>
              <a:gd name="connsiteX156" fmla="*/ 8925014 w 9311385"/>
              <a:gd name="connsiteY156" fmla="*/ 125625 h 410546"/>
              <a:gd name="connsiteX157" fmla="*/ 8925442 w 9311385"/>
              <a:gd name="connsiteY157" fmla="*/ 124816 h 410546"/>
              <a:gd name="connsiteX158" fmla="*/ 8924718 w 9311385"/>
              <a:gd name="connsiteY158" fmla="*/ 121453 h 410546"/>
              <a:gd name="connsiteX159" fmla="*/ 8923518 w 9311385"/>
              <a:gd name="connsiteY159" fmla="*/ 120996 h 410546"/>
              <a:gd name="connsiteX160" fmla="*/ 8922804 w 9311385"/>
              <a:gd name="connsiteY160" fmla="*/ 119986 h 410546"/>
              <a:gd name="connsiteX161" fmla="*/ 8923147 w 9311385"/>
              <a:gd name="connsiteY161" fmla="*/ 119986 h 410546"/>
              <a:gd name="connsiteX162" fmla="*/ 8924347 w 9311385"/>
              <a:gd name="connsiteY162" fmla="*/ 120910 h 410546"/>
              <a:gd name="connsiteX163" fmla="*/ 8925309 w 9311385"/>
              <a:gd name="connsiteY163" fmla="*/ 121330 h 410546"/>
              <a:gd name="connsiteX164" fmla="*/ 8925871 w 9311385"/>
              <a:gd name="connsiteY164" fmla="*/ 123539 h 410546"/>
              <a:gd name="connsiteX165" fmla="*/ 8926214 w 9311385"/>
              <a:gd name="connsiteY165" fmla="*/ 125559 h 410546"/>
              <a:gd name="connsiteX166" fmla="*/ 8793693 w 9311385"/>
              <a:gd name="connsiteY166" fmla="*/ 127463 h 410546"/>
              <a:gd name="connsiteX167" fmla="*/ 8793445 w 9311385"/>
              <a:gd name="connsiteY167" fmla="*/ 127521 h 410546"/>
              <a:gd name="connsiteX168" fmla="*/ 8792940 w 9311385"/>
              <a:gd name="connsiteY168" fmla="*/ 127245 h 410546"/>
              <a:gd name="connsiteX169" fmla="*/ 8793007 w 9311385"/>
              <a:gd name="connsiteY169" fmla="*/ 126902 h 410546"/>
              <a:gd name="connsiteX170" fmla="*/ 8793359 w 9311385"/>
              <a:gd name="connsiteY170" fmla="*/ 126749 h 410546"/>
              <a:gd name="connsiteX171" fmla="*/ 8793806 w 9311385"/>
              <a:gd name="connsiteY171" fmla="*/ 127006 h 410546"/>
              <a:gd name="connsiteX172" fmla="*/ 8793693 w 9311385"/>
              <a:gd name="connsiteY172" fmla="*/ 127463 h 410546"/>
              <a:gd name="connsiteX173" fmla="*/ 8933281 w 9311385"/>
              <a:gd name="connsiteY173" fmla="*/ 136445 h 410546"/>
              <a:gd name="connsiteX174" fmla="*/ 8933443 w 9311385"/>
              <a:gd name="connsiteY174" fmla="*/ 137817 h 410546"/>
              <a:gd name="connsiteX175" fmla="*/ 8932833 w 9311385"/>
              <a:gd name="connsiteY175" fmla="*/ 137636 h 410546"/>
              <a:gd name="connsiteX176" fmla="*/ 8932633 w 9311385"/>
              <a:gd name="connsiteY176" fmla="*/ 137103 h 410546"/>
              <a:gd name="connsiteX177" fmla="*/ 8932433 w 9311385"/>
              <a:gd name="connsiteY177" fmla="*/ 135722 h 410546"/>
              <a:gd name="connsiteX178" fmla="*/ 8931795 w 9311385"/>
              <a:gd name="connsiteY178" fmla="*/ 134369 h 410546"/>
              <a:gd name="connsiteX179" fmla="*/ 8932520 w 9311385"/>
              <a:gd name="connsiteY179" fmla="*/ 134731 h 410546"/>
              <a:gd name="connsiteX180" fmla="*/ 8933119 w 9311385"/>
              <a:gd name="connsiteY180" fmla="*/ 135788 h 410546"/>
              <a:gd name="connsiteX181" fmla="*/ 8933281 w 9311385"/>
              <a:gd name="connsiteY181" fmla="*/ 136445 h 410546"/>
              <a:gd name="connsiteX182" fmla="*/ 119024 w 9311385"/>
              <a:gd name="connsiteY182" fmla="*/ 212903 h 410546"/>
              <a:gd name="connsiteX183" fmla="*/ 118948 w 9311385"/>
              <a:gd name="connsiteY183" fmla="*/ 213065 h 410546"/>
              <a:gd name="connsiteX184" fmla="*/ 118624 w 9311385"/>
              <a:gd name="connsiteY184" fmla="*/ 212855 h 410546"/>
              <a:gd name="connsiteX185" fmla="*/ 117996 w 9311385"/>
              <a:gd name="connsiteY185" fmla="*/ 212465 h 410546"/>
              <a:gd name="connsiteX186" fmla="*/ 117462 w 9311385"/>
              <a:gd name="connsiteY186" fmla="*/ 212036 h 410546"/>
              <a:gd name="connsiteX187" fmla="*/ 117453 w 9311385"/>
              <a:gd name="connsiteY187" fmla="*/ 211855 h 410546"/>
              <a:gd name="connsiteX188" fmla="*/ 118205 w 9311385"/>
              <a:gd name="connsiteY188" fmla="*/ 211598 h 410546"/>
              <a:gd name="connsiteX189" fmla="*/ 119167 w 9311385"/>
              <a:gd name="connsiteY189" fmla="*/ 211398 h 410546"/>
              <a:gd name="connsiteX190" fmla="*/ 119377 w 9311385"/>
              <a:gd name="connsiteY190" fmla="*/ 211674 h 410546"/>
              <a:gd name="connsiteX191" fmla="*/ 119196 w 9311385"/>
              <a:gd name="connsiteY191" fmla="*/ 212065 h 410546"/>
              <a:gd name="connsiteX192" fmla="*/ 119024 w 9311385"/>
              <a:gd name="connsiteY192" fmla="*/ 212903 h 410546"/>
              <a:gd name="connsiteX193" fmla="*/ 94764 w 9311385"/>
              <a:gd name="connsiteY193" fmla="*/ 253908 h 410546"/>
              <a:gd name="connsiteX194" fmla="*/ 94145 w 9311385"/>
              <a:gd name="connsiteY194" fmla="*/ 254051 h 410546"/>
              <a:gd name="connsiteX195" fmla="*/ 93421 w 9311385"/>
              <a:gd name="connsiteY195" fmla="*/ 254051 h 410546"/>
              <a:gd name="connsiteX196" fmla="*/ 93059 w 9311385"/>
              <a:gd name="connsiteY196" fmla="*/ 253698 h 410546"/>
              <a:gd name="connsiteX197" fmla="*/ 93040 w 9311385"/>
              <a:gd name="connsiteY197" fmla="*/ 253412 h 410546"/>
              <a:gd name="connsiteX198" fmla="*/ 93288 w 9311385"/>
              <a:gd name="connsiteY198" fmla="*/ 253412 h 410546"/>
              <a:gd name="connsiteX199" fmla="*/ 93516 w 9311385"/>
              <a:gd name="connsiteY199" fmla="*/ 253460 h 410546"/>
              <a:gd name="connsiteX200" fmla="*/ 94545 w 9311385"/>
              <a:gd name="connsiteY200" fmla="*/ 253508 h 410546"/>
              <a:gd name="connsiteX201" fmla="*/ 94812 w 9311385"/>
              <a:gd name="connsiteY201" fmla="*/ 253717 h 410546"/>
              <a:gd name="connsiteX202" fmla="*/ 94764 w 9311385"/>
              <a:gd name="connsiteY202" fmla="*/ 253908 h 410546"/>
              <a:gd name="connsiteX203" fmla="*/ 203864 w 9311385"/>
              <a:gd name="connsiteY203" fmla="*/ 410118 h 410546"/>
              <a:gd name="connsiteX204" fmla="*/ 203645 w 9311385"/>
              <a:gd name="connsiteY204" fmla="*/ 410546 h 410546"/>
              <a:gd name="connsiteX205" fmla="*/ 203225 w 9311385"/>
              <a:gd name="connsiteY205" fmla="*/ 410394 h 410546"/>
              <a:gd name="connsiteX206" fmla="*/ 202978 w 9311385"/>
              <a:gd name="connsiteY206" fmla="*/ 409851 h 410546"/>
              <a:gd name="connsiteX207" fmla="*/ 202892 w 9311385"/>
              <a:gd name="connsiteY207" fmla="*/ 409260 h 410546"/>
              <a:gd name="connsiteX208" fmla="*/ 203054 w 9311385"/>
              <a:gd name="connsiteY208" fmla="*/ 408784 h 410546"/>
              <a:gd name="connsiteX209" fmla="*/ 203330 w 9311385"/>
              <a:gd name="connsiteY209" fmla="*/ 408804 h 410546"/>
              <a:gd name="connsiteX210" fmla="*/ 203645 w 9311385"/>
              <a:gd name="connsiteY210" fmla="*/ 409394 h 410546"/>
              <a:gd name="connsiteX211" fmla="*/ 203864 w 9311385"/>
              <a:gd name="connsiteY211" fmla="*/ 410118 h 410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Lst>
            <a:rect l="l" t="t" r="r" b="b"/>
            <a:pathLst>
              <a:path w="9311385" h="410546">
                <a:moveTo>
                  <a:pt x="9294907" y="177746"/>
                </a:moveTo>
                <a:lnTo>
                  <a:pt x="9295860" y="178251"/>
                </a:lnTo>
                <a:lnTo>
                  <a:pt x="9296527" y="178936"/>
                </a:lnTo>
                <a:lnTo>
                  <a:pt x="9296812" y="179889"/>
                </a:lnTo>
                <a:lnTo>
                  <a:pt x="9296812" y="180127"/>
                </a:lnTo>
                <a:lnTo>
                  <a:pt x="9296336" y="180118"/>
                </a:lnTo>
                <a:lnTo>
                  <a:pt x="9295669" y="179822"/>
                </a:lnTo>
                <a:lnTo>
                  <a:pt x="9295193" y="179422"/>
                </a:lnTo>
                <a:lnTo>
                  <a:pt x="9295003" y="179318"/>
                </a:lnTo>
                <a:lnTo>
                  <a:pt x="9294907" y="179232"/>
                </a:lnTo>
                <a:lnTo>
                  <a:pt x="9295479" y="179289"/>
                </a:lnTo>
                <a:lnTo>
                  <a:pt x="9296050" y="179689"/>
                </a:lnTo>
                <a:lnTo>
                  <a:pt x="9296527" y="179870"/>
                </a:lnTo>
                <a:lnTo>
                  <a:pt x="9296527" y="179403"/>
                </a:lnTo>
                <a:lnTo>
                  <a:pt x="9295955" y="178594"/>
                </a:lnTo>
                <a:lnTo>
                  <a:pt x="9295669" y="178318"/>
                </a:lnTo>
                <a:lnTo>
                  <a:pt x="9295193" y="178079"/>
                </a:lnTo>
                <a:lnTo>
                  <a:pt x="9294717" y="177917"/>
                </a:lnTo>
                <a:lnTo>
                  <a:pt x="9294431" y="178060"/>
                </a:lnTo>
                <a:lnTo>
                  <a:pt x="9294240" y="178127"/>
                </a:lnTo>
                <a:lnTo>
                  <a:pt x="9294146" y="177937"/>
                </a:lnTo>
                <a:lnTo>
                  <a:pt x="9294240" y="177765"/>
                </a:lnTo>
                <a:lnTo>
                  <a:pt x="9294431" y="177594"/>
                </a:lnTo>
                <a:lnTo>
                  <a:pt x="9295003" y="177746"/>
                </a:lnTo>
                <a:close/>
                <a:moveTo>
                  <a:pt x="9311291" y="187566"/>
                </a:moveTo>
                <a:lnTo>
                  <a:pt x="9311195" y="187766"/>
                </a:lnTo>
                <a:lnTo>
                  <a:pt x="9311005" y="187595"/>
                </a:lnTo>
                <a:lnTo>
                  <a:pt x="9311100" y="187280"/>
                </a:lnTo>
                <a:lnTo>
                  <a:pt x="9311291" y="187014"/>
                </a:lnTo>
                <a:lnTo>
                  <a:pt x="9311386" y="187157"/>
                </a:lnTo>
                <a:lnTo>
                  <a:pt x="9311291" y="187566"/>
                </a:lnTo>
                <a:close/>
                <a:moveTo>
                  <a:pt x="9307385" y="222904"/>
                </a:moveTo>
                <a:lnTo>
                  <a:pt x="9307100" y="223028"/>
                </a:lnTo>
                <a:lnTo>
                  <a:pt x="9306814" y="222990"/>
                </a:lnTo>
                <a:lnTo>
                  <a:pt x="9306623" y="222809"/>
                </a:lnTo>
                <a:lnTo>
                  <a:pt x="9306623" y="222523"/>
                </a:lnTo>
                <a:lnTo>
                  <a:pt x="9306814" y="222323"/>
                </a:lnTo>
                <a:lnTo>
                  <a:pt x="9307195" y="222390"/>
                </a:lnTo>
                <a:lnTo>
                  <a:pt x="9307385" y="222647"/>
                </a:lnTo>
                <a:lnTo>
                  <a:pt x="9307385" y="222904"/>
                </a:lnTo>
                <a:close/>
                <a:moveTo>
                  <a:pt x="9281096" y="224171"/>
                </a:moveTo>
                <a:lnTo>
                  <a:pt x="9281287" y="224352"/>
                </a:lnTo>
                <a:lnTo>
                  <a:pt x="9281667" y="224304"/>
                </a:lnTo>
                <a:lnTo>
                  <a:pt x="9282049" y="224276"/>
                </a:lnTo>
                <a:lnTo>
                  <a:pt x="9281858" y="224457"/>
                </a:lnTo>
                <a:lnTo>
                  <a:pt x="9281096" y="224533"/>
                </a:lnTo>
                <a:lnTo>
                  <a:pt x="9280810" y="224076"/>
                </a:lnTo>
                <a:lnTo>
                  <a:pt x="9281191" y="223723"/>
                </a:lnTo>
                <a:lnTo>
                  <a:pt x="9281573" y="223666"/>
                </a:lnTo>
                <a:lnTo>
                  <a:pt x="9281573" y="223761"/>
                </a:lnTo>
                <a:lnTo>
                  <a:pt x="9281573" y="223866"/>
                </a:lnTo>
                <a:lnTo>
                  <a:pt x="9281382" y="223866"/>
                </a:lnTo>
                <a:lnTo>
                  <a:pt x="9281096" y="223952"/>
                </a:lnTo>
                <a:lnTo>
                  <a:pt x="9281096" y="224171"/>
                </a:lnTo>
                <a:close/>
                <a:moveTo>
                  <a:pt x="9219689" y="228543"/>
                </a:moveTo>
                <a:lnTo>
                  <a:pt x="9220003" y="228895"/>
                </a:lnTo>
                <a:lnTo>
                  <a:pt x="9220003" y="229067"/>
                </a:lnTo>
                <a:lnTo>
                  <a:pt x="9219850" y="229038"/>
                </a:lnTo>
                <a:lnTo>
                  <a:pt x="9219393" y="228933"/>
                </a:lnTo>
                <a:lnTo>
                  <a:pt x="9219241" y="228724"/>
                </a:lnTo>
                <a:lnTo>
                  <a:pt x="9219574" y="228867"/>
                </a:lnTo>
                <a:lnTo>
                  <a:pt x="9219717" y="228838"/>
                </a:lnTo>
                <a:lnTo>
                  <a:pt x="9219412" y="228524"/>
                </a:lnTo>
                <a:lnTo>
                  <a:pt x="9219146" y="228295"/>
                </a:lnTo>
                <a:lnTo>
                  <a:pt x="9218946" y="228200"/>
                </a:lnTo>
                <a:lnTo>
                  <a:pt x="9218946" y="228086"/>
                </a:lnTo>
                <a:lnTo>
                  <a:pt x="9219193" y="228143"/>
                </a:lnTo>
                <a:lnTo>
                  <a:pt x="9219689" y="228543"/>
                </a:lnTo>
                <a:close/>
                <a:moveTo>
                  <a:pt x="1867" y="0"/>
                </a:moveTo>
                <a:lnTo>
                  <a:pt x="4001" y="2248"/>
                </a:lnTo>
                <a:lnTo>
                  <a:pt x="3591" y="3381"/>
                </a:lnTo>
                <a:lnTo>
                  <a:pt x="2048" y="3277"/>
                </a:lnTo>
                <a:lnTo>
                  <a:pt x="1343" y="2877"/>
                </a:lnTo>
                <a:lnTo>
                  <a:pt x="2543" y="2677"/>
                </a:lnTo>
                <a:lnTo>
                  <a:pt x="2743" y="2257"/>
                </a:lnTo>
                <a:lnTo>
                  <a:pt x="2191" y="1600"/>
                </a:lnTo>
                <a:lnTo>
                  <a:pt x="1457" y="1143"/>
                </a:lnTo>
                <a:lnTo>
                  <a:pt x="952" y="1143"/>
                </a:lnTo>
                <a:lnTo>
                  <a:pt x="829" y="2048"/>
                </a:lnTo>
                <a:lnTo>
                  <a:pt x="0" y="1343"/>
                </a:lnTo>
                <a:lnTo>
                  <a:pt x="486" y="638"/>
                </a:lnTo>
                <a:lnTo>
                  <a:pt x="1076" y="172"/>
                </a:lnTo>
                <a:lnTo>
                  <a:pt x="1867" y="0"/>
                </a:lnTo>
                <a:close/>
                <a:moveTo>
                  <a:pt x="8885075" y="21136"/>
                </a:moveTo>
                <a:lnTo>
                  <a:pt x="8883380" y="22022"/>
                </a:lnTo>
                <a:lnTo>
                  <a:pt x="8882866" y="21879"/>
                </a:lnTo>
                <a:lnTo>
                  <a:pt x="8884875" y="20622"/>
                </a:lnTo>
                <a:lnTo>
                  <a:pt x="8884865" y="20774"/>
                </a:lnTo>
                <a:lnTo>
                  <a:pt x="8885075" y="21136"/>
                </a:lnTo>
                <a:close/>
                <a:moveTo>
                  <a:pt x="8881723" y="23203"/>
                </a:moveTo>
                <a:lnTo>
                  <a:pt x="8879741" y="24232"/>
                </a:lnTo>
                <a:lnTo>
                  <a:pt x="8879208" y="23679"/>
                </a:lnTo>
                <a:lnTo>
                  <a:pt x="8879922" y="23660"/>
                </a:lnTo>
                <a:lnTo>
                  <a:pt x="8881256" y="22670"/>
                </a:lnTo>
                <a:lnTo>
                  <a:pt x="8882866" y="22593"/>
                </a:lnTo>
                <a:lnTo>
                  <a:pt x="8882675" y="23146"/>
                </a:lnTo>
                <a:lnTo>
                  <a:pt x="8881723" y="23203"/>
                </a:lnTo>
                <a:close/>
                <a:moveTo>
                  <a:pt x="55245" y="54988"/>
                </a:moveTo>
                <a:lnTo>
                  <a:pt x="59693" y="58064"/>
                </a:lnTo>
                <a:lnTo>
                  <a:pt x="57807" y="58283"/>
                </a:lnTo>
                <a:lnTo>
                  <a:pt x="53159" y="56797"/>
                </a:lnTo>
                <a:lnTo>
                  <a:pt x="48911" y="53759"/>
                </a:lnTo>
                <a:lnTo>
                  <a:pt x="50178" y="53102"/>
                </a:lnTo>
                <a:lnTo>
                  <a:pt x="50797" y="54197"/>
                </a:lnTo>
                <a:lnTo>
                  <a:pt x="52730" y="55216"/>
                </a:lnTo>
                <a:lnTo>
                  <a:pt x="53873" y="53073"/>
                </a:lnTo>
                <a:lnTo>
                  <a:pt x="54626" y="52587"/>
                </a:lnTo>
                <a:lnTo>
                  <a:pt x="51235" y="50378"/>
                </a:lnTo>
                <a:lnTo>
                  <a:pt x="52578" y="50492"/>
                </a:lnTo>
                <a:lnTo>
                  <a:pt x="55788" y="51997"/>
                </a:lnTo>
                <a:lnTo>
                  <a:pt x="55245" y="54988"/>
                </a:lnTo>
                <a:close/>
                <a:moveTo>
                  <a:pt x="8886380" y="55245"/>
                </a:moveTo>
                <a:lnTo>
                  <a:pt x="8886514" y="55854"/>
                </a:lnTo>
                <a:lnTo>
                  <a:pt x="8884989" y="54188"/>
                </a:lnTo>
                <a:lnTo>
                  <a:pt x="8884085" y="53111"/>
                </a:lnTo>
                <a:lnTo>
                  <a:pt x="8884142" y="52645"/>
                </a:lnTo>
                <a:lnTo>
                  <a:pt x="8884552" y="52940"/>
                </a:lnTo>
                <a:lnTo>
                  <a:pt x="8885056" y="53464"/>
                </a:lnTo>
                <a:lnTo>
                  <a:pt x="8885390" y="53883"/>
                </a:lnTo>
                <a:lnTo>
                  <a:pt x="8886380" y="55245"/>
                </a:lnTo>
                <a:close/>
                <a:moveTo>
                  <a:pt x="8886675" y="58655"/>
                </a:moveTo>
                <a:lnTo>
                  <a:pt x="8885704" y="58769"/>
                </a:lnTo>
                <a:lnTo>
                  <a:pt x="8886428" y="58388"/>
                </a:lnTo>
                <a:lnTo>
                  <a:pt x="8886628" y="57864"/>
                </a:lnTo>
                <a:lnTo>
                  <a:pt x="8886514" y="56217"/>
                </a:lnTo>
                <a:lnTo>
                  <a:pt x="8886894" y="56350"/>
                </a:lnTo>
                <a:lnTo>
                  <a:pt x="8887028" y="57026"/>
                </a:lnTo>
                <a:lnTo>
                  <a:pt x="8887094" y="58017"/>
                </a:lnTo>
                <a:lnTo>
                  <a:pt x="8886675" y="58655"/>
                </a:lnTo>
                <a:close/>
                <a:moveTo>
                  <a:pt x="8886904" y="68628"/>
                </a:moveTo>
                <a:lnTo>
                  <a:pt x="8886190" y="68723"/>
                </a:lnTo>
                <a:lnTo>
                  <a:pt x="8886657" y="68180"/>
                </a:lnTo>
                <a:lnTo>
                  <a:pt x="8889714" y="67580"/>
                </a:lnTo>
                <a:lnTo>
                  <a:pt x="8889981" y="67408"/>
                </a:lnTo>
                <a:lnTo>
                  <a:pt x="8890476" y="67742"/>
                </a:lnTo>
                <a:lnTo>
                  <a:pt x="8890466" y="68056"/>
                </a:lnTo>
                <a:lnTo>
                  <a:pt x="8890247" y="68218"/>
                </a:lnTo>
                <a:lnTo>
                  <a:pt x="8888733" y="68228"/>
                </a:lnTo>
                <a:lnTo>
                  <a:pt x="8887542" y="68513"/>
                </a:lnTo>
                <a:lnTo>
                  <a:pt x="8886904" y="68628"/>
                </a:lnTo>
                <a:close/>
                <a:moveTo>
                  <a:pt x="8886751" y="77362"/>
                </a:moveTo>
                <a:lnTo>
                  <a:pt x="8888190" y="78410"/>
                </a:lnTo>
                <a:lnTo>
                  <a:pt x="8888000" y="79134"/>
                </a:lnTo>
                <a:lnTo>
                  <a:pt x="8887514" y="79962"/>
                </a:lnTo>
                <a:lnTo>
                  <a:pt x="8885637" y="82077"/>
                </a:lnTo>
                <a:lnTo>
                  <a:pt x="8885065" y="81877"/>
                </a:lnTo>
                <a:lnTo>
                  <a:pt x="8886894" y="79962"/>
                </a:lnTo>
                <a:lnTo>
                  <a:pt x="8887600" y="78695"/>
                </a:lnTo>
                <a:lnTo>
                  <a:pt x="8886551" y="77724"/>
                </a:lnTo>
                <a:lnTo>
                  <a:pt x="8886132" y="77934"/>
                </a:lnTo>
                <a:lnTo>
                  <a:pt x="8885961" y="77934"/>
                </a:lnTo>
                <a:lnTo>
                  <a:pt x="8885599" y="77029"/>
                </a:lnTo>
                <a:lnTo>
                  <a:pt x="8885961" y="77029"/>
                </a:lnTo>
                <a:lnTo>
                  <a:pt x="8886751" y="77362"/>
                </a:lnTo>
                <a:close/>
                <a:moveTo>
                  <a:pt x="8926214" y="125559"/>
                </a:moveTo>
                <a:lnTo>
                  <a:pt x="8925347" y="126282"/>
                </a:lnTo>
                <a:lnTo>
                  <a:pt x="8925014" y="125625"/>
                </a:lnTo>
                <a:lnTo>
                  <a:pt x="8925442" y="124816"/>
                </a:lnTo>
                <a:lnTo>
                  <a:pt x="8924718" y="121453"/>
                </a:lnTo>
                <a:lnTo>
                  <a:pt x="8923518" y="120996"/>
                </a:lnTo>
                <a:lnTo>
                  <a:pt x="8922804" y="119986"/>
                </a:lnTo>
                <a:lnTo>
                  <a:pt x="8923147" y="119986"/>
                </a:lnTo>
                <a:lnTo>
                  <a:pt x="8924347" y="120910"/>
                </a:lnTo>
                <a:lnTo>
                  <a:pt x="8925309" y="121330"/>
                </a:lnTo>
                <a:lnTo>
                  <a:pt x="8925871" y="123539"/>
                </a:lnTo>
                <a:lnTo>
                  <a:pt x="8926214" y="125559"/>
                </a:lnTo>
                <a:close/>
                <a:moveTo>
                  <a:pt x="8793693" y="127463"/>
                </a:moveTo>
                <a:lnTo>
                  <a:pt x="8793445" y="127521"/>
                </a:lnTo>
                <a:lnTo>
                  <a:pt x="8792940" y="127245"/>
                </a:lnTo>
                <a:lnTo>
                  <a:pt x="8793007" y="126902"/>
                </a:lnTo>
                <a:lnTo>
                  <a:pt x="8793359" y="126749"/>
                </a:lnTo>
                <a:lnTo>
                  <a:pt x="8793806" y="127006"/>
                </a:lnTo>
                <a:lnTo>
                  <a:pt x="8793693" y="127463"/>
                </a:lnTo>
                <a:close/>
                <a:moveTo>
                  <a:pt x="8933281" y="136445"/>
                </a:moveTo>
                <a:lnTo>
                  <a:pt x="8933443" y="137817"/>
                </a:lnTo>
                <a:lnTo>
                  <a:pt x="8932833" y="137636"/>
                </a:lnTo>
                <a:lnTo>
                  <a:pt x="8932633" y="137103"/>
                </a:lnTo>
                <a:lnTo>
                  <a:pt x="8932433" y="135722"/>
                </a:lnTo>
                <a:lnTo>
                  <a:pt x="8931795" y="134369"/>
                </a:lnTo>
                <a:lnTo>
                  <a:pt x="8932520" y="134731"/>
                </a:lnTo>
                <a:lnTo>
                  <a:pt x="8933119" y="135788"/>
                </a:lnTo>
                <a:lnTo>
                  <a:pt x="8933281" y="136445"/>
                </a:lnTo>
                <a:close/>
                <a:moveTo>
                  <a:pt x="119024" y="212903"/>
                </a:moveTo>
                <a:lnTo>
                  <a:pt x="118948" y="213065"/>
                </a:lnTo>
                <a:lnTo>
                  <a:pt x="118624" y="212855"/>
                </a:lnTo>
                <a:lnTo>
                  <a:pt x="117996" y="212465"/>
                </a:lnTo>
                <a:lnTo>
                  <a:pt x="117462" y="212036"/>
                </a:lnTo>
                <a:lnTo>
                  <a:pt x="117453" y="211855"/>
                </a:lnTo>
                <a:lnTo>
                  <a:pt x="118205" y="211598"/>
                </a:lnTo>
                <a:lnTo>
                  <a:pt x="119167" y="211398"/>
                </a:lnTo>
                <a:lnTo>
                  <a:pt x="119377" y="211674"/>
                </a:lnTo>
                <a:lnTo>
                  <a:pt x="119196" y="212065"/>
                </a:lnTo>
                <a:lnTo>
                  <a:pt x="119024" y="212903"/>
                </a:lnTo>
                <a:close/>
                <a:moveTo>
                  <a:pt x="94764" y="253908"/>
                </a:moveTo>
                <a:lnTo>
                  <a:pt x="94145" y="254051"/>
                </a:lnTo>
                <a:lnTo>
                  <a:pt x="93421" y="254051"/>
                </a:lnTo>
                <a:lnTo>
                  <a:pt x="93059" y="253698"/>
                </a:lnTo>
                <a:lnTo>
                  <a:pt x="93040" y="253412"/>
                </a:lnTo>
                <a:lnTo>
                  <a:pt x="93288" y="253412"/>
                </a:lnTo>
                <a:lnTo>
                  <a:pt x="93516" y="253460"/>
                </a:lnTo>
                <a:lnTo>
                  <a:pt x="94545" y="253508"/>
                </a:lnTo>
                <a:lnTo>
                  <a:pt x="94812" y="253717"/>
                </a:lnTo>
                <a:lnTo>
                  <a:pt x="94764" y="253908"/>
                </a:lnTo>
                <a:close/>
                <a:moveTo>
                  <a:pt x="203864" y="410118"/>
                </a:moveTo>
                <a:lnTo>
                  <a:pt x="203645" y="410546"/>
                </a:lnTo>
                <a:lnTo>
                  <a:pt x="203225" y="410394"/>
                </a:lnTo>
                <a:lnTo>
                  <a:pt x="202978" y="409851"/>
                </a:lnTo>
                <a:lnTo>
                  <a:pt x="202892" y="409260"/>
                </a:lnTo>
                <a:lnTo>
                  <a:pt x="203054" y="408784"/>
                </a:lnTo>
                <a:lnTo>
                  <a:pt x="203330" y="408804"/>
                </a:lnTo>
                <a:lnTo>
                  <a:pt x="203645" y="409394"/>
                </a:lnTo>
                <a:lnTo>
                  <a:pt x="203864" y="410118"/>
                </a:lnTo>
                <a:close/>
              </a:path>
            </a:pathLst>
          </a:custGeom>
          <a:solidFill>
            <a:srgbClr val="000000"/>
          </a:solidFill>
          <a:ln w="9525" cap="flat">
            <a:noFill/>
            <a:prstDash val="solid"/>
            <a:miter/>
          </a:ln>
        </p:spPr>
        <p:txBody>
          <a:bodyPr rtlCol="0" anchor="ctr"/>
          <a:lstStyle/>
          <a:p>
            <a:endParaRPr lang="es-PA"/>
          </a:p>
        </p:txBody>
      </p:sp>
      <p:sp>
        <p:nvSpPr>
          <p:cNvPr id="271" name="Rectángulo: esquinas redondeadas 270">
            <a:extLst>
              <a:ext uri="{FF2B5EF4-FFF2-40B4-BE49-F238E27FC236}">
                <a16:creationId xmlns:a16="http://schemas.microsoft.com/office/drawing/2014/main" id="{D3FA5CE3-BCF6-1E45-C8E7-7D41890C2D7E}"/>
              </a:ext>
            </a:extLst>
          </p:cNvPr>
          <p:cNvSpPr/>
          <p:nvPr/>
        </p:nvSpPr>
        <p:spPr>
          <a:xfrm>
            <a:off x="6378484" y="1375336"/>
            <a:ext cx="5045839" cy="582415"/>
          </a:xfrm>
          <a:prstGeom prst="roundRect">
            <a:avLst>
              <a:gd name="adj" fmla="val 21573"/>
            </a:avLst>
          </a:prstGeom>
          <a:solidFill>
            <a:srgbClr val="00387D"/>
          </a:solidFill>
          <a:ln>
            <a:solidFill>
              <a:schemeClr val="bg1"/>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PA">
                <a:latin typeface="Avenir Light" panose="020B0402020203020204" pitchFamily="34" charset="0"/>
              </a:rPr>
              <a:t>Índice de Alcance Digital del 78%</a:t>
            </a:r>
          </a:p>
        </p:txBody>
      </p:sp>
      <p:sp>
        <p:nvSpPr>
          <p:cNvPr id="272" name="Rectángulo: esquinas redondeadas 271">
            <a:extLst>
              <a:ext uri="{FF2B5EF4-FFF2-40B4-BE49-F238E27FC236}">
                <a16:creationId xmlns:a16="http://schemas.microsoft.com/office/drawing/2014/main" id="{57C68FF3-8C0C-DCD5-B2D8-C13B12F9B29C}"/>
              </a:ext>
            </a:extLst>
          </p:cNvPr>
          <p:cNvSpPr/>
          <p:nvPr/>
        </p:nvSpPr>
        <p:spPr>
          <a:xfrm>
            <a:off x="6378484" y="2315962"/>
            <a:ext cx="5045839" cy="582415"/>
          </a:xfrm>
          <a:prstGeom prst="roundRect">
            <a:avLst>
              <a:gd name="adj" fmla="val 21573"/>
            </a:avLst>
          </a:prstGeom>
          <a:solidFill>
            <a:srgbClr val="00387D"/>
          </a:solidFill>
          <a:ln>
            <a:solidFill>
              <a:schemeClr val="bg1"/>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PA">
                <a:latin typeface="Avenir Light" panose="020B0402020203020204" pitchFamily="34" charset="0"/>
              </a:rPr>
              <a:t>4.74M de suscripciones activas de banda ancha móvil</a:t>
            </a:r>
          </a:p>
        </p:txBody>
      </p:sp>
      <p:sp>
        <p:nvSpPr>
          <p:cNvPr id="273" name="Rectángulo: esquinas redondeadas 272">
            <a:extLst>
              <a:ext uri="{FF2B5EF4-FFF2-40B4-BE49-F238E27FC236}">
                <a16:creationId xmlns:a16="http://schemas.microsoft.com/office/drawing/2014/main" id="{6796B67B-A98A-9843-421F-E54875B6E60F}"/>
              </a:ext>
            </a:extLst>
          </p:cNvPr>
          <p:cNvSpPr/>
          <p:nvPr/>
        </p:nvSpPr>
        <p:spPr>
          <a:xfrm>
            <a:off x="6378484" y="3234605"/>
            <a:ext cx="5045839" cy="582415"/>
          </a:xfrm>
          <a:prstGeom prst="roundRect">
            <a:avLst>
              <a:gd name="adj" fmla="val 21573"/>
            </a:avLst>
          </a:prstGeom>
          <a:solidFill>
            <a:srgbClr val="00387D"/>
          </a:solidFill>
          <a:ln>
            <a:solidFill>
              <a:schemeClr val="bg1"/>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s-PA" dirty="0">
                <a:latin typeface="Avenir Light"/>
              </a:rPr>
              <a:t>7 cables de fibra óptica pasan por Panamá y 3+ entre 2025 y 2027</a:t>
            </a:r>
          </a:p>
        </p:txBody>
      </p:sp>
      <p:sp>
        <p:nvSpPr>
          <p:cNvPr id="274" name="Rectángulo: esquinas redondeadas 273">
            <a:extLst>
              <a:ext uri="{FF2B5EF4-FFF2-40B4-BE49-F238E27FC236}">
                <a16:creationId xmlns:a16="http://schemas.microsoft.com/office/drawing/2014/main" id="{B6345E7F-5E66-CFA0-CC77-3F247C0632B6}"/>
              </a:ext>
            </a:extLst>
          </p:cNvPr>
          <p:cNvSpPr/>
          <p:nvPr/>
        </p:nvSpPr>
        <p:spPr>
          <a:xfrm>
            <a:off x="6378484" y="4226234"/>
            <a:ext cx="5045839" cy="582415"/>
          </a:xfrm>
          <a:prstGeom prst="roundRect">
            <a:avLst>
              <a:gd name="adj" fmla="val 21573"/>
            </a:avLst>
          </a:prstGeom>
          <a:solidFill>
            <a:srgbClr val="00387D"/>
          </a:solidFill>
          <a:ln>
            <a:solidFill>
              <a:schemeClr val="bg1"/>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defTabSz="825500" hangingPunct="0">
              <a:lnSpc>
                <a:spcPct val="80000"/>
              </a:lnSpc>
              <a:spcBef>
                <a:spcPts val="1000"/>
              </a:spcBef>
              <a:defRPr/>
            </a:pPr>
            <a:r>
              <a:rPr lang="es-ES" kern="0" cap="all">
                <a:solidFill>
                  <a:srgbClr val="FFFFFF"/>
                </a:solidFill>
                <a:latin typeface="Calibri" panose="020F0502020204030204" pitchFamily="34" charset="0"/>
                <a:cs typeface="Calibri" panose="020F0502020204030204" pitchFamily="34" charset="0"/>
                <a:sym typeface="Avenir Black"/>
              </a:rPr>
              <a:t>Ley </a:t>
            </a:r>
            <a:r>
              <a:rPr lang="es-ES" kern="0" cap="all" err="1">
                <a:solidFill>
                  <a:srgbClr val="FFFFFF"/>
                </a:solidFill>
                <a:latin typeface="Calibri" panose="020F0502020204030204" pitchFamily="34" charset="0"/>
                <a:cs typeface="Calibri" panose="020F0502020204030204" pitchFamily="34" charset="0"/>
                <a:sym typeface="Avenir Black"/>
              </a:rPr>
              <a:t>Nº</a:t>
            </a:r>
            <a:r>
              <a:rPr lang="es-ES" kern="0" cap="all">
                <a:solidFill>
                  <a:srgbClr val="FFFFFF"/>
                </a:solidFill>
                <a:latin typeface="Calibri" panose="020F0502020204030204" pitchFamily="34" charset="0"/>
                <a:cs typeface="Calibri" panose="020F0502020204030204" pitchFamily="34" charset="0"/>
                <a:sym typeface="Avenir Black"/>
              </a:rPr>
              <a:t> 81 de 2019, en materia de Protección de Datos Personales</a:t>
            </a:r>
          </a:p>
        </p:txBody>
      </p:sp>
      <p:sp>
        <p:nvSpPr>
          <p:cNvPr id="275" name="Rectángulo: esquinas redondeadas 274">
            <a:extLst>
              <a:ext uri="{FF2B5EF4-FFF2-40B4-BE49-F238E27FC236}">
                <a16:creationId xmlns:a16="http://schemas.microsoft.com/office/drawing/2014/main" id="{7874B270-ACE1-79A8-9A70-0F94B98A932E}"/>
              </a:ext>
            </a:extLst>
          </p:cNvPr>
          <p:cNvSpPr/>
          <p:nvPr/>
        </p:nvSpPr>
        <p:spPr>
          <a:xfrm>
            <a:off x="6378484" y="5217863"/>
            <a:ext cx="5045839" cy="582415"/>
          </a:xfrm>
          <a:prstGeom prst="roundRect">
            <a:avLst>
              <a:gd name="adj" fmla="val 21573"/>
            </a:avLst>
          </a:prstGeom>
          <a:solidFill>
            <a:srgbClr val="00387D"/>
          </a:solidFill>
          <a:ln>
            <a:solidFill>
              <a:schemeClr val="bg1"/>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s-PA">
                <a:latin typeface="Avenir Light" panose="020B0402020203020204" pitchFamily="34" charset="0"/>
              </a:rPr>
              <a:t>Se está implementando la estrategia de Transformación Digital en el sector de Salud</a:t>
            </a:r>
          </a:p>
        </p:txBody>
      </p:sp>
      <p:pic>
        <p:nvPicPr>
          <p:cNvPr id="276" name="mapa panama digital 2.mp4" descr="mapa panama digital 2.mp4">
            <a:extLst>
              <a:ext uri="{FF2B5EF4-FFF2-40B4-BE49-F238E27FC236}">
                <a16:creationId xmlns:a16="http://schemas.microsoft.com/office/drawing/2014/main" id="{5B15F62E-7FBC-CC30-AAA0-3EA0740ADD40}"/>
              </a:ext>
            </a:extLst>
          </p:cNvPr>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209000" y="-584278"/>
            <a:ext cx="6305000" cy="9302459"/>
          </a:xfrm>
          <a:prstGeom prst="rect">
            <a:avLst/>
          </a:prstGeom>
          <a:ln w="12700">
            <a:noFill/>
            <a:miter lim="400000"/>
          </a:ln>
          <a:effectLst/>
        </p:spPr>
      </p:pic>
    </p:spTree>
    <p:extLst>
      <p:ext uri="{BB962C8B-B14F-4D97-AF65-F5344CB8AC3E}">
        <p14:creationId xmlns:p14="http://schemas.microsoft.com/office/powerpoint/2010/main" val="11327791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32" fill="hold"/>
                                        <p:tgtEl>
                                          <p:spTgt spid="27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7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76"/>
                                        </p:tgtEl>
                                      </p:cBhvr>
                                    </p:cmd>
                                  </p:childTnLst>
                                </p:cTn>
                              </p:par>
                            </p:childTnLst>
                          </p:cTn>
                        </p:par>
                      </p:childTnLst>
                    </p:cTn>
                  </p:par>
                </p:childTnLst>
              </p:cTn>
              <p:nextCondLst>
                <p:cond evt="onClick" delay="0">
                  <p:tgtEl>
                    <p:spTgt spid="276"/>
                  </p:tgtEl>
                </p:cond>
              </p:nextCondLst>
            </p:seq>
            <p:video>
              <p:cMediaNode vol="100000">
                <p:cTn id="12" fill="hold" display="0">
                  <p:stCondLst>
                    <p:cond delay="indefinite"/>
                  </p:stCondLst>
                </p:cTn>
                <p:tgtEl>
                  <p:spTgt spid="276"/>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4A9E1-60EF-DDFB-7E50-359CAC01C3E2}"/>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FFB92902-C5C1-CDD5-594F-118AD61D7C6F}"/>
              </a:ext>
            </a:extLst>
          </p:cNvPr>
          <p:cNvSpPr/>
          <p:nvPr/>
        </p:nvSpPr>
        <p:spPr>
          <a:xfrm>
            <a:off x="-33866" y="-119904"/>
            <a:ext cx="12278264" cy="6994838"/>
          </a:xfrm>
          <a:prstGeom prst="rect">
            <a:avLst/>
          </a:prstGeom>
          <a:gradFill>
            <a:gsLst>
              <a:gs pos="100000">
                <a:srgbClr val="002060"/>
              </a:gs>
              <a:gs pos="0">
                <a:srgbClr val="0070C0"/>
              </a:gs>
            </a:gsLst>
            <a:path path="circle">
              <a:fillToRect l="100000" t="100000"/>
            </a:path>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PA"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2" name="Picture 2">
            <a:extLst>
              <a:ext uri="{FF2B5EF4-FFF2-40B4-BE49-F238E27FC236}">
                <a16:creationId xmlns:a16="http://schemas.microsoft.com/office/drawing/2014/main" id="{68A96EEA-72F5-99D4-9FED-0557BED5A689}"/>
              </a:ext>
            </a:extLst>
          </p:cNvPr>
          <p:cNvPicPr>
            <a:picLocks noChangeAspect="1" noChangeArrowheads="1"/>
          </p:cNvPicPr>
          <p:nvPr/>
        </p:nvPicPr>
        <p:blipFill>
          <a:blip r:embed="rId3">
            <a:alphaModFix amt="50000"/>
          </a:blip>
          <a:srcRect t="435" b="435"/>
          <a:stretch/>
        </p:blipFill>
        <p:spPr bwMode="auto">
          <a:xfrm>
            <a:off x="-285019" y="-119904"/>
            <a:ext cx="12563518" cy="6994838"/>
          </a:xfrm>
          <a:prstGeom prst="rect">
            <a:avLst/>
          </a:prstGeom>
          <a:noFill/>
          <a:extLst>
            <a:ext uri="{909E8E84-426E-40DD-AFC4-6F175D3DCCD1}">
              <a14:hiddenFill xmlns:a14="http://schemas.microsoft.com/office/drawing/2010/main">
                <a:solidFill>
                  <a:srgbClr val="FFFFFF"/>
                </a:solidFill>
              </a14:hiddenFill>
            </a:ext>
          </a:extLst>
        </p:spPr>
      </p:pic>
      <p:sp>
        <p:nvSpPr>
          <p:cNvPr id="6" name="Rectángulo 5">
            <a:extLst>
              <a:ext uri="{FF2B5EF4-FFF2-40B4-BE49-F238E27FC236}">
                <a16:creationId xmlns:a16="http://schemas.microsoft.com/office/drawing/2014/main" id="{8C159E4E-D253-12E3-2734-EB9A4625F080}"/>
              </a:ext>
            </a:extLst>
          </p:cNvPr>
          <p:cNvSpPr/>
          <p:nvPr/>
        </p:nvSpPr>
        <p:spPr>
          <a:xfrm>
            <a:off x="-115912" y="-136838"/>
            <a:ext cx="12490613" cy="6994838"/>
          </a:xfrm>
          <a:prstGeom prst="rect">
            <a:avLst/>
          </a:prstGeom>
          <a:gradFill flip="none" rotWithShape="1">
            <a:gsLst>
              <a:gs pos="50000">
                <a:srgbClr val="005CA8">
                  <a:alpha val="60000"/>
                </a:srgbClr>
              </a:gs>
              <a:gs pos="2000">
                <a:srgbClr val="002B6D"/>
              </a:gs>
              <a:gs pos="100000">
                <a:schemeClr val="accent1">
                  <a:tint val="23500"/>
                  <a:satMod val="160000"/>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PA"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 name="Imagen 7">
            <a:extLst>
              <a:ext uri="{FF2B5EF4-FFF2-40B4-BE49-F238E27FC236}">
                <a16:creationId xmlns:a16="http://schemas.microsoft.com/office/drawing/2014/main" id="{92418645-D23D-7D5F-26A4-398CC58A529E}"/>
              </a:ext>
            </a:extLst>
          </p:cNvPr>
          <p:cNvPicPr>
            <a:picLocks noChangeAspect="1"/>
          </p:cNvPicPr>
          <p:nvPr/>
        </p:nvPicPr>
        <p:blipFill>
          <a:blip r:embed="rId4"/>
          <a:srcRect r="49118"/>
          <a:stretch/>
        </p:blipFill>
        <p:spPr>
          <a:xfrm flipH="1">
            <a:off x="-67967" y="0"/>
            <a:ext cx="2786806" cy="6858000"/>
          </a:xfrm>
          <a:prstGeom prst="rect">
            <a:avLst/>
          </a:prstGeom>
        </p:spPr>
      </p:pic>
      <p:sp>
        <p:nvSpPr>
          <p:cNvPr id="8" name="TextBox 7">
            <a:extLst>
              <a:ext uri="{FF2B5EF4-FFF2-40B4-BE49-F238E27FC236}">
                <a16:creationId xmlns:a16="http://schemas.microsoft.com/office/drawing/2014/main" id="{65DFA15B-907B-3BC2-8F08-A3F487AB17F6}"/>
              </a:ext>
            </a:extLst>
          </p:cNvPr>
          <p:cNvSpPr txBox="1"/>
          <p:nvPr/>
        </p:nvSpPr>
        <p:spPr>
          <a:xfrm>
            <a:off x="3297465" y="315731"/>
            <a:ext cx="8000735"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3200" b="1" i="0" u="none" strike="noStrike" kern="1200" cap="none" spc="0" normalizeH="0" baseline="0" noProof="0">
                <a:ln>
                  <a:noFill/>
                </a:ln>
                <a:solidFill>
                  <a:prstClr val="white"/>
                </a:solidFill>
                <a:effectLst/>
                <a:uLnTx/>
                <a:uFillTx/>
                <a:latin typeface="Avenir Next" panose="020B0503020202020204" pitchFamily="34" charset="0"/>
                <a:ea typeface="+mn-ea"/>
                <a:cs typeface="Times New Roman" panose="02020603050405020304" pitchFamily="18" charset="0"/>
                <a:sym typeface="Helvetica Neue"/>
              </a:rPr>
              <a:t>Ecosistema Digital de Panamá</a:t>
            </a:r>
          </a:p>
        </p:txBody>
      </p:sp>
      <p:sp>
        <p:nvSpPr>
          <p:cNvPr id="3" name="Rectángulo: esquinas redondeadas 2">
            <a:extLst>
              <a:ext uri="{FF2B5EF4-FFF2-40B4-BE49-F238E27FC236}">
                <a16:creationId xmlns:a16="http://schemas.microsoft.com/office/drawing/2014/main" id="{5B1B4917-3619-A10E-9022-3E1F454B1F39}"/>
              </a:ext>
            </a:extLst>
          </p:cNvPr>
          <p:cNvSpPr/>
          <p:nvPr/>
        </p:nvSpPr>
        <p:spPr>
          <a:xfrm>
            <a:off x="219511" y="1352319"/>
            <a:ext cx="3685309" cy="1265504"/>
          </a:xfrm>
          <a:prstGeom prst="round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ángulo: esquinas redondeadas 3">
            <a:extLst>
              <a:ext uri="{FF2B5EF4-FFF2-40B4-BE49-F238E27FC236}">
                <a16:creationId xmlns:a16="http://schemas.microsoft.com/office/drawing/2014/main" id="{8A72B060-354E-05BC-123D-A6C8154DF601}"/>
              </a:ext>
            </a:extLst>
          </p:cNvPr>
          <p:cNvSpPr/>
          <p:nvPr/>
        </p:nvSpPr>
        <p:spPr>
          <a:xfrm>
            <a:off x="219510" y="3382354"/>
            <a:ext cx="3685309" cy="1265504"/>
          </a:xfrm>
          <a:prstGeom prst="round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ángulo: esquinas redondeadas 8">
            <a:extLst>
              <a:ext uri="{FF2B5EF4-FFF2-40B4-BE49-F238E27FC236}">
                <a16:creationId xmlns:a16="http://schemas.microsoft.com/office/drawing/2014/main" id="{B20B2D83-305F-FD25-B0F7-1235EAADC3F8}"/>
              </a:ext>
            </a:extLst>
          </p:cNvPr>
          <p:cNvSpPr/>
          <p:nvPr/>
        </p:nvSpPr>
        <p:spPr>
          <a:xfrm>
            <a:off x="219510" y="5293992"/>
            <a:ext cx="3685309" cy="1265504"/>
          </a:xfrm>
          <a:prstGeom prst="round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uadroTexto 9">
            <a:extLst>
              <a:ext uri="{FF2B5EF4-FFF2-40B4-BE49-F238E27FC236}">
                <a16:creationId xmlns:a16="http://schemas.microsoft.com/office/drawing/2014/main" id="{488A9883-47F5-A5E0-FC70-420826C2210C}"/>
              </a:ext>
            </a:extLst>
          </p:cNvPr>
          <p:cNvSpPr txBox="1"/>
          <p:nvPr/>
        </p:nvSpPr>
        <p:spPr>
          <a:xfrm>
            <a:off x="252145" y="2972434"/>
            <a:ext cx="368530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a:ln>
                  <a:noFill/>
                </a:ln>
                <a:solidFill>
                  <a:prstClr val="white"/>
                </a:solidFill>
                <a:effectLst/>
                <a:uLnTx/>
                <a:uFillTx/>
                <a:latin typeface="Calibri" panose="020F0502020204030204"/>
                <a:ea typeface="+mn-ea"/>
                <a:cs typeface="+mn-cs"/>
              </a:rPr>
              <a:t>GOBIERNO DIGITAL</a:t>
            </a: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uadroTexto 12">
            <a:extLst>
              <a:ext uri="{FF2B5EF4-FFF2-40B4-BE49-F238E27FC236}">
                <a16:creationId xmlns:a16="http://schemas.microsoft.com/office/drawing/2014/main" id="{3BDF3996-7F2B-CC03-CCE9-C57649DDCA31}"/>
              </a:ext>
            </a:extLst>
          </p:cNvPr>
          <p:cNvSpPr txBox="1"/>
          <p:nvPr/>
        </p:nvSpPr>
        <p:spPr>
          <a:xfrm>
            <a:off x="252145" y="4924019"/>
            <a:ext cx="368530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a:ln>
                  <a:noFill/>
                </a:ln>
                <a:solidFill>
                  <a:prstClr val="white"/>
                </a:solidFill>
                <a:effectLst/>
                <a:uLnTx/>
                <a:uFillTx/>
                <a:latin typeface="Calibri" panose="020F0502020204030204"/>
                <a:ea typeface="+mn-ea"/>
                <a:cs typeface="+mn-cs"/>
              </a:rPr>
              <a:t>ECOSISTEMAS DE INNOVACIÓN</a:t>
            </a: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uadroTexto 13">
            <a:extLst>
              <a:ext uri="{FF2B5EF4-FFF2-40B4-BE49-F238E27FC236}">
                <a16:creationId xmlns:a16="http://schemas.microsoft.com/office/drawing/2014/main" id="{37A8484D-7064-14FA-096F-4FF71DC15E5C}"/>
              </a:ext>
            </a:extLst>
          </p:cNvPr>
          <p:cNvSpPr txBox="1"/>
          <p:nvPr/>
        </p:nvSpPr>
        <p:spPr>
          <a:xfrm>
            <a:off x="219509" y="982346"/>
            <a:ext cx="368530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a:ln>
                  <a:noFill/>
                </a:ln>
                <a:solidFill>
                  <a:prstClr val="white"/>
                </a:solidFill>
                <a:effectLst/>
                <a:uLnTx/>
                <a:uFillTx/>
                <a:latin typeface="Calibri" panose="020F0502020204030204"/>
                <a:ea typeface="+mn-ea"/>
                <a:cs typeface="+mn-cs"/>
              </a:rPr>
              <a:t>EDUCACIÓN</a:t>
            </a: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Image" descr="Image">
            <a:extLst>
              <a:ext uri="{FF2B5EF4-FFF2-40B4-BE49-F238E27FC236}">
                <a16:creationId xmlns:a16="http://schemas.microsoft.com/office/drawing/2014/main" id="{64E0217B-14D8-2637-4C17-1937D0AB62DB}"/>
              </a:ext>
            </a:extLst>
          </p:cNvPr>
          <p:cNvPicPr>
            <a:picLocks noChangeAspect="1"/>
          </p:cNvPicPr>
          <p:nvPr/>
        </p:nvPicPr>
        <p:blipFill>
          <a:blip r:embed="rId5">
            <a:grayscl/>
          </a:blip>
          <a:stretch>
            <a:fillRect/>
          </a:stretch>
        </p:blipFill>
        <p:spPr>
          <a:xfrm>
            <a:off x="2718962" y="4152951"/>
            <a:ext cx="1026469" cy="304892"/>
          </a:xfrm>
          <a:prstGeom prst="rect">
            <a:avLst/>
          </a:prstGeom>
          <a:ln w="12700">
            <a:miter lim="400000"/>
          </a:ln>
        </p:spPr>
      </p:pic>
      <p:pic>
        <p:nvPicPr>
          <p:cNvPr id="17" name="Image" descr="Image">
            <a:extLst>
              <a:ext uri="{FF2B5EF4-FFF2-40B4-BE49-F238E27FC236}">
                <a16:creationId xmlns:a16="http://schemas.microsoft.com/office/drawing/2014/main" id="{19A77B62-E521-24D5-49A0-E06B0540AFE5}"/>
              </a:ext>
            </a:extLst>
          </p:cNvPr>
          <p:cNvPicPr>
            <a:picLocks noChangeAspect="1"/>
          </p:cNvPicPr>
          <p:nvPr/>
        </p:nvPicPr>
        <p:blipFill>
          <a:blip r:embed="rId6">
            <a:grayscl/>
          </a:blip>
          <a:stretch>
            <a:fillRect/>
          </a:stretch>
        </p:blipFill>
        <p:spPr>
          <a:xfrm>
            <a:off x="402814" y="4067938"/>
            <a:ext cx="1052945" cy="474919"/>
          </a:xfrm>
          <a:prstGeom prst="rect">
            <a:avLst/>
          </a:prstGeom>
          <a:ln w="12700">
            <a:miter lim="400000"/>
          </a:ln>
        </p:spPr>
      </p:pic>
      <p:pic>
        <p:nvPicPr>
          <p:cNvPr id="18" name="Picture 6" descr="Panamá">
            <a:extLst>
              <a:ext uri="{FF2B5EF4-FFF2-40B4-BE49-F238E27FC236}">
                <a16:creationId xmlns:a16="http://schemas.microsoft.com/office/drawing/2014/main" id="{8EF002D8-04A4-349D-BB90-A2FAE1482F1A}"/>
              </a:ext>
            </a:extLst>
          </p:cNvPr>
          <p:cNvPicPr>
            <a:picLocks noChangeAspect="1" noChangeArrowheads="1"/>
          </p:cNvPicPr>
          <p:nvPr/>
        </p:nvPicPr>
        <p:blipFill>
          <a:blip r:embed="rId7" cstate="print">
            <a:grayscl/>
            <a:extLst>
              <a:ext uri="{28A0092B-C50C-407E-A947-70E740481C1C}">
                <a14:useLocalDpi xmlns:a14="http://schemas.microsoft.com/office/drawing/2010/main" val="0"/>
              </a:ext>
            </a:extLst>
          </a:blip>
          <a:srcRect/>
          <a:stretch>
            <a:fillRect/>
          </a:stretch>
        </p:blipFill>
        <p:spPr bwMode="auto">
          <a:xfrm>
            <a:off x="405645" y="3475008"/>
            <a:ext cx="1911116" cy="508635"/>
          </a:xfrm>
          <a:prstGeom prst="rect">
            <a:avLst/>
          </a:prstGeom>
          <a:solidFill>
            <a:schemeClr val="bg1"/>
          </a:solidFill>
        </p:spPr>
      </p:pic>
      <p:pic>
        <p:nvPicPr>
          <p:cNvPr id="19" name="Picture 8">
            <a:extLst>
              <a:ext uri="{FF2B5EF4-FFF2-40B4-BE49-F238E27FC236}">
                <a16:creationId xmlns:a16="http://schemas.microsoft.com/office/drawing/2014/main" id="{D1EACA03-4B38-692D-E9E7-0887AF6026CC}"/>
              </a:ext>
            </a:extLst>
          </p:cNvPr>
          <p:cNvPicPr>
            <a:picLocks noChangeAspect="1" noChangeArrowheads="1"/>
          </p:cNvPicPr>
          <p:nvPr/>
        </p:nvPicPr>
        <p:blipFill rotWithShape="1">
          <a:blip r:embed="rId8" cstate="print">
            <a:grayscl/>
            <a:extLst>
              <a:ext uri="{28A0092B-C50C-407E-A947-70E740481C1C}">
                <a14:useLocalDpi xmlns:a14="http://schemas.microsoft.com/office/drawing/2010/main" val="0"/>
              </a:ext>
            </a:extLst>
          </a:blip>
          <a:srcRect r="35355"/>
          <a:stretch/>
        </p:blipFill>
        <p:spPr bwMode="auto">
          <a:xfrm>
            <a:off x="1630023" y="4074626"/>
            <a:ext cx="929552" cy="469534"/>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6" descr="Untitled">
            <a:extLst>
              <a:ext uri="{FF2B5EF4-FFF2-40B4-BE49-F238E27FC236}">
                <a16:creationId xmlns:a16="http://schemas.microsoft.com/office/drawing/2014/main" id="{F07701B2-9089-27C9-74C7-4BB50810D929}"/>
              </a:ext>
            </a:extLst>
          </p:cNvPr>
          <p:cNvPicPr>
            <a:picLocks noChangeAspect="1" noChangeArrowheads="1"/>
          </p:cNvPicPr>
          <p:nvPr/>
        </p:nvPicPr>
        <p:blipFill>
          <a:blip r:embed="rId9">
            <a:grayscl/>
            <a:extLst>
              <a:ext uri="{28A0092B-C50C-407E-A947-70E740481C1C}">
                <a14:useLocalDpi xmlns:a14="http://schemas.microsoft.com/office/drawing/2010/main" val="0"/>
              </a:ext>
            </a:extLst>
          </a:blip>
          <a:srcRect/>
          <a:stretch>
            <a:fillRect/>
          </a:stretch>
        </p:blipFill>
        <p:spPr bwMode="auto">
          <a:xfrm>
            <a:off x="402814" y="1435973"/>
            <a:ext cx="1527587" cy="355559"/>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8" descr="Capacitación a los Coordinadores SIACE sobre la Libreta Digital de  Calificaciones - Portal de innovación">
            <a:extLst>
              <a:ext uri="{FF2B5EF4-FFF2-40B4-BE49-F238E27FC236}">
                <a16:creationId xmlns:a16="http://schemas.microsoft.com/office/drawing/2014/main" id="{192E4DC8-D5AB-37D4-733C-37FAE045DEF7}"/>
              </a:ext>
            </a:extLst>
          </p:cNvPr>
          <p:cNvPicPr>
            <a:picLocks noChangeAspect="1" noChangeArrowheads="1"/>
          </p:cNvPicPr>
          <p:nvPr/>
        </p:nvPicPr>
        <p:blipFill>
          <a:blip r:embed="rId10" cstate="print">
            <a:grayscl/>
            <a:extLst>
              <a:ext uri="{28A0092B-C50C-407E-A947-70E740481C1C}">
                <a14:useLocalDpi xmlns:a14="http://schemas.microsoft.com/office/drawing/2010/main" val="0"/>
              </a:ext>
            </a:extLst>
          </a:blip>
          <a:srcRect/>
          <a:stretch>
            <a:fillRect/>
          </a:stretch>
        </p:blipFill>
        <p:spPr bwMode="auto">
          <a:xfrm>
            <a:off x="2172099" y="2082715"/>
            <a:ext cx="774952" cy="443706"/>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0" descr="Inicio">
            <a:extLst>
              <a:ext uri="{FF2B5EF4-FFF2-40B4-BE49-F238E27FC236}">
                <a16:creationId xmlns:a16="http://schemas.microsoft.com/office/drawing/2014/main" id="{EF89ED78-BA7E-55D2-4877-C81FCCE45CF1}"/>
              </a:ext>
            </a:extLst>
          </p:cNvPr>
          <p:cNvPicPr>
            <a:picLocks noChangeAspect="1" noChangeArrowheads="1"/>
          </p:cNvPicPr>
          <p:nvPr/>
        </p:nvPicPr>
        <p:blipFill>
          <a:blip r:embed="rId11">
            <a:grayscl/>
            <a:extLst>
              <a:ext uri="{28A0092B-C50C-407E-A947-70E740481C1C}">
                <a14:useLocalDpi xmlns:a14="http://schemas.microsoft.com/office/drawing/2010/main" val="0"/>
              </a:ext>
            </a:extLst>
          </a:blip>
          <a:srcRect/>
          <a:stretch>
            <a:fillRect/>
          </a:stretch>
        </p:blipFill>
        <p:spPr bwMode="auto">
          <a:xfrm>
            <a:off x="3014819" y="1561724"/>
            <a:ext cx="793288" cy="793288"/>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F159F5BE-D2EE-1C73-DF05-B6422ECE54BC}"/>
              </a:ext>
            </a:extLst>
          </p:cNvPr>
          <p:cNvPicPr>
            <a:picLocks noChangeAspect="1" noChangeArrowheads="1"/>
          </p:cNvPicPr>
          <p:nvPr/>
        </p:nvPicPr>
        <p:blipFill>
          <a:blip r:embed="rId12" cstate="print">
            <a:grayscl/>
            <a:extLst>
              <a:ext uri="{28A0092B-C50C-407E-A947-70E740481C1C}">
                <a14:useLocalDpi xmlns:a14="http://schemas.microsoft.com/office/drawing/2010/main" val="0"/>
              </a:ext>
            </a:extLst>
          </a:blip>
          <a:srcRect/>
          <a:stretch>
            <a:fillRect/>
          </a:stretch>
        </p:blipFill>
        <p:spPr bwMode="auto">
          <a:xfrm>
            <a:off x="361206" y="2034820"/>
            <a:ext cx="1698525" cy="46278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4" descr="5b8e70fa5a25e20180904114810">
            <a:extLst>
              <a:ext uri="{FF2B5EF4-FFF2-40B4-BE49-F238E27FC236}">
                <a16:creationId xmlns:a16="http://schemas.microsoft.com/office/drawing/2014/main" id="{BA716D92-EA70-951A-1B98-15191672D777}"/>
              </a:ext>
            </a:extLst>
          </p:cNvPr>
          <p:cNvPicPr>
            <a:picLocks noChangeAspect="1" noChangeArrowheads="1"/>
          </p:cNvPicPr>
          <p:nvPr/>
        </p:nvPicPr>
        <p:blipFill rotWithShape="1">
          <a:blip r:embed="rId13" cstate="print">
            <a:grayscl/>
            <a:extLst>
              <a:ext uri="{28A0092B-C50C-407E-A947-70E740481C1C}">
                <a14:useLocalDpi xmlns:a14="http://schemas.microsoft.com/office/drawing/2010/main" val="0"/>
              </a:ext>
            </a:extLst>
          </a:blip>
          <a:srcRect l="8624" t="8522" r="8393" b="8783"/>
          <a:stretch/>
        </p:blipFill>
        <p:spPr bwMode="auto">
          <a:xfrm>
            <a:off x="2151103" y="1425240"/>
            <a:ext cx="774952" cy="593600"/>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8" descr="Reactivamos Centroamérica 2 - Ciudad del Saber">
            <a:extLst>
              <a:ext uri="{FF2B5EF4-FFF2-40B4-BE49-F238E27FC236}">
                <a16:creationId xmlns:a16="http://schemas.microsoft.com/office/drawing/2014/main" id="{49C10232-58CB-41A8-4F9C-A1BC5F523FDB}"/>
              </a:ext>
            </a:extLst>
          </p:cNvPr>
          <p:cNvPicPr>
            <a:picLocks noChangeAspect="1" noChangeArrowheads="1"/>
          </p:cNvPicPr>
          <p:nvPr/>
        </p:nvPicPr>
        <p:blipFill>
          <a:blip r:embed="rId14">
            <a:extLst>
              <a:ext uri="{BEBA8EAE-BF5A-486C-A8C5-ECC9F3942E4B}">
                <a14:imgProps xmlns:a14="http://schemas.microsoft.com/office/drawing/2010/main">
                  <a14:imgLayer r:embed="rId15">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1027147" y="5613716"/>
            <a:ext cx="1941211" cy="751064"/>
          </a:xfrm>
          <a:prstGeom prst="rect">
            <a:avLst/>
          </a:prstGeom>
          <a:noFill/>
          <a:extLst>
            <a:ext uri="{909E8E84-426E-40DD-AFC4-6F175D3DCCD1}">
              <a14:hiddenFill xmlns:a14="http://schemas.microsoft.com/office/drawing/2010/main">
                <a:solidFill>
                  <a:srgbClr val="FFFFFF"/>
                </a:solidFill>
              </a14:hiddenFill>
            </a:ext>
          </a:extLst>
        </p:spPr>
      </p:pic>
      <p:pic>
        <p:nvPicPr>
          <p:cNvPr id="44" name="Image" descr="Image">
            <a:extLst>
              <a:ext uri="{FF2B5EF4-FFF2-40B4-BE49-F238E27FC236}">
                <a16:creationId xmlns:a16="http://schemas.microsoft.com/office/drawing/2014/main" id="{DDB3E419-6961-E965-E5DC-E0ABD88CAC60}"/>
              </a:ext>
            </a:extLst>
          </p:cNvPr>
          <p:cNvPicPr>
            <a:picLocks noChangeAspect="1"/>
          </p:cNvPicPr>
          <p:nvPr/>
        </p:nvPicPr>
        <p:blipFill rotWithShape="1">
          <a:blip r:embed="rId16">
            <a:lum bright="70000" contrast="-70000"/>
            <a:extLst>
              <a:ext uri="{BEBA8EAE-BF5A-486C-A8C5-ECC9F3942E4B}">
                <a14:imgProps xmlns:a14="http://schemas.microsoft.com/office/drawing/2010/main">
                  <a14:imgLayer r:embed="rId17">
                    <a14:imgEffect>
                      <a14:brightnessContrast bright="100000" contrast="100000"/>
                    </a14:imgEffect>
                  </a14:imgLayer>
                </a14:imgProps>
              </a:ext>
            </a:extLst>
          </a:blip>
          <a:srcRect l="7904" t="32670" r="7784" b="11665"/>
          <a:stretch/>
        </p:blipFill>
        <p:spPr>
          <a:xfrm>
            <a:off x="4298331" y="3238717"/>
            <a:ext cx="3683785" cy="1592358"/>
          </a:xfrm>
          <a:prstGeom prst="rect">
            <a:avLst/>
          </a:prstGeom>
          <a:noFill/>
          <a:ln w="12700">
            <a:miter lim="400000"/>
          </a:ln>
        </p:spPr>
      </p:pic>
      <p:sp>
        <p:nvSpPr>
          <p:cNvPr id="28" name="Rectángulo: esquinas redondeadas 27">
            <a:extLst>
              <a:ext uri="{FF2B5EF4-FFF2-40B4-BE49-F238E27FC236}">
                <a16:creationId xmlns:a16="http://schemas.microsoft.com/office/drawing/2014/main" id="{1E145D8B-5DEB-0695-E0AF-68F8B781E1CE}"/>
              </a:ext>
            </a:extLst>
          </p:cNvPr>
          <p:cNvSpPr/>
          <p:nvPr/>
        </p:nvSpPr>
        <p:spPr>
          <a:xfrm>
            <a:off x="4253346" y="1370728"/>
            <a:ext cx="3685309" cy="1265504"/>
          </a:xfrm>
          <a:prstGeom prst="round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ángulo: esquinas redondeadas 28">
            <a:extLst>
              <a:ext uri="{FF2B5EF4-FFF2-40B4-BE49-F238E27FC236}">
                <a16:creationId xmlns:a16="http://schemas.microsoft.com/office/drawing/2014/main" id="{E5A84F22-C0B8-4F2D-C31D-4450D3CABC2B}"/>
              </a:ext>
            </a:extLst>
          </p:cNvPr>
          <p:cNvSpPr/>
          <p:nvPr/>
        </p:nvSpPr>
        <p:spPr>
          <a:xfrm>
            <a:off x="4253346" y="5312401"/>
            <a:ext cx="3685309" cy="1265504"/>
          </a:xfrm>
          <a:prstGeom prst="round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CuadroTexto 29">
            <a:extLst>
              <a:ext uri="{FF2B5EF4-FFF2-40B4-BE49-F238E27FC236}">
                <a16:creationId xmlns:a16="http://schemas.microsoft.com/office/drawing/2014/main" id="{5B9793D5-CB42-B023-0AF4-4A88EC31B0B6}"/>
              </a:ext>
            </a:extLst>
          </p:cNvPr>
          <p:cNvSpPr txBox="1"/>
          <p:nvPr/>
        </p:nvSpPr>
        <p:spPr>
          <a:xfrm>
            <a:off x="4251822" y="4943069"/>
            <a:ext cx="368530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a:ln>
                  <a:noFill/>
                </a:ln>
                <a:solidFill>
                  <a:prstClr val="white"/>
                </a:solidFill>
                <a:effectLst/>
                <a:uLnTx/>
                <a:uFillTx/>
                <a:latin typeface="Calibri" panose="020F0502020204030204"/>
                <a:ea typeface="+mn-ea"/>
                <a:cs typeface="+mn-cs"/>
              </a:rPr>
              <a:t>STARTUPS</a:t>
            </a: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CuadroTexto 30">
            <a:extLst>
              <a:ext uri="{FF2B5EF4-FFF2-40B4-BE49-F238E27FC236}">
                <a16:creationId xmlns:a16="http://schemas.microsoft.com/office/drawing/2014/main" id="{C88AF06A-AFC6-0D9B-C904-0872A5DAC96B}"/>
              </a:ext>
            </a:extLst>
          </p:cNvPr>
          <p:cNvSpPr txBox="1"/>
          <p:nvPr/>
        </p:nvSpPr>
        <p:spPr>
          <a:xfrm>
            <a:off x="4237028" y="1001396"/>
            <a:ext cx="368530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a:ln>
                  <a:noFill/>
                </a:ln>
                <a:solidFill>
                  <a:prstClr val="white"/>
                </a:solidFill>
                <a:effectLst/>
                <a:uLnTx/>
                <a:uFillTx/>
                <a:latin typeface="Calibri" panose="020F0502020204030204"/>
                <a:ea typeface="+mn-ea"/>
                <a:cs typeface="+mn-cs"/>
              </a:rPr>
              <a:t>USUARIOS</a:t>
            </a: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2" name="Grupo 31">
            <a:extLst>
              <a:ext uri="{FF2B5EF4-FFF2-40B4-BE49-F238E27FC236}">
                <a16:creationId xmlns:a16="http://schemas.microsoft.com/office/drawing/2014/main" id="{F25B05EC-BD1A-389A-C7C5-8C1784960EFA}"/>
              </a:ext>
            </a:extLst>
          </p:cNvPr>
          <p:cNvGrpSpPr/>
          <p:nvPr/>
        </p:nvGrpSpPr>
        <p:grpSpPr>
          <a:xfrm>
            <a:off x="4712456" y="5416483"/>
            <a:ext cx="1645196" cy="491969"/>
            <a:chOff x="4434485" y="5370192"/>
            <a:chExt cx="1645196" cy="491969"/>
          </a:xfrm>
        </p:grpSpPr>
        <p:pic>
          <p:nvPicPr>
            <p:cNvPr id="42" name="Picture 32" descr="Apoyo, cursos, mentorias para empresas y emprendimientos">
              <a:extLst>
                <a:ext uri="{FF2B5EF4-FFF2-40B4-BE49-F238E27FC236}">
                  <a16:creationId xmlns:a16="http://schemas.microsoft.com/office/drawing/2014/main" id="{E7A30D7D-7B36-6E4E-EF84-1B42CB5EDDE8}"/>
                </a:ext>
              </a:extLst>
            </p:cNvPr>
            <p:cNvPicPr>
              <a:picLocks noChangeAspect="1" noChangeArrowheads="1"/>
            </p:cNvPicPr>
            <p:nvPr/>
          </p:nvPicPr>
          <p:blipFill rotWithShape="1">
            <a:blip r:embed="rId18">
              <a:grayscl/>
              <a:extLst>
                <a:ext uri="{BEBA8EAE-BF5A-486C-A8C5-ECC9F3942E4B}">
                  <a14:imgProps xmlns:a14="http://schemas.microsoft.com/office/drawing/2010/main">
                    <a14:imgLayer r:embed="rId19">
                      <a14:imgEffect>
                        <a14:brightnessContrast bright="100000" contrast="100000"/>
                      </a14:imgEffect>
                    </a14:imgLayer>
                  </a14:imgProps>
                </a:ext>
                <a:ext uri="{28A0092B-C50C-407E-A947-70E740481C1C}">
                  <a14:useLocalDpi xmlns:a14="http://schemas.microsoft.com/office/drawing/2010/main" val="0"/>
                </a:ext>
              </a:extLst>
            </a:blip>
            <a:srcRect l="37294" t="-1131" b="-1"/>
            <a:stretch/>
          </p:blipFill>
          <p:spPr bwMode="auto">
            <a:xfrm>
              <a:off x="5033818" y="5370192"/>
              <a:ext cx="1045863" cy="491969"/>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34" descr="Apoyo, cursos, mentorias para empresas y emprendimientos">
              <a:extLst>
                <a:ext uri="{FF2B5EF4-FFF2-40B4-BE49-F238E27FC236}">
                  <a16:creationId xmlns:a16="http://schemas.microsoft.com/office/drawing/2014/main" id="{03E68520-D785-70E7-6F57-D8471786787F}"/>
                </a:ext>
              </a:extLst>
            </p:cNvPr>
            <p:cNvPicPr>
              <a:picLocks noChangeAspect="1" noChangeArrowheads="1"/>
            </p:cNvPicPr>
            <p:nvPr/>
          </p:nvPicPr>
          <p:blipFill rotWithShape="1">
            <a:blip r:embed="rId20">
              <a:grayscl/>
              <a:extLst>
                <a:ext uri="{28A0092B-C50C-407E-A947-70E740481C1C}">
                  <a14:useLocalDpi xmlns:a14="http://schemas.microsoft.com/office/drawing/2010/main" val="0"/>
                </a:ext>
              </a:extLst>
            </a:blip>
            <a:srcRect r="64513"/>
            <a:stretch/>
          </p:blipFill>
          <p:spPr bwMode="auto">
            <a:xfrm>
              <a:off x="4434485" y="5370192"/>
              <a:ext cx="598571" cy="491969"/>
            </a:xfrm>
            <a:prstGeom prst="rect">
              <a:avLst/>
            </a:prstGeom>
            <a:noFill/>
            <a:extLst>
              <a:ext uri="{909E8E84-426E-40DD-AFC4-6F175D3DCCD1}">
                <a14:hiddenFill xmlns:a14="http://schemas.microsoft.com/office/drawing/2010/main">
                  <a:solidFill>
                    <a:srgbClr val="FFFFFF"/>
                  </a:solidFill>
                </a14:hiddenFill>
              </a:ext>
            </a:extLst>
          </p:spPr>
        </p:pic>
      </p:grpSp>
      <p:pic>
        <p:nvPicPr>
          <p:cNvPr id="33" name="Picture 40">
            <a:extLst>
              <a:ext uri="{FF2B5EF4-FFF2-40B4-BE49-F238E27FC236}">
                <a16:creationId xmlns:a16="http://schemas.microsoft.com/office/drawing/2014/main" id="{F76910BC-35B8-301F-07A0-FD98AD0BC465}"/>
              </a:ext>
            </a:extLst>
          </p:cNvPr>
          <p:cNvPicPr>
            <a:picLocks noChangeAspect="1" noChangeArrowheads="1"/>
          </p:cNvPicPr>
          <p:nvPr/>
        </p:nvPicPr>
        <p:blipFill>
          <a:blip r:embed="rId21" cstate="print">
            <a:extLst>
              <a:ext uri="{BEBA8EAE-BF5A-486C-A8C5-ECC9F3942E4B}">
                <a14:imgProps xmlns:a14="http://schemas.microsoft.com/office/drawing/2010/main">
                  <a14:imgLayer r:embed="rId22">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4424955" y="5894878"/>
            <a:ext cx="2171412" cy="600813"/>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42" descr="ATOM | Panama City">
            <a:extLst>
              <a:ext uri="{FF2B5EF4-FFF2-40B4-BE49-F238E27FC236}">
                <a16:creationId xmlns:a16="http://schemas.microsoft.com/office/drawing/2014/main" id="{923575A0-851E-DA29-D9FA-7D92434DBA39}"/>
              </a:ext>
            </a:extLst>
          </p:cNvPr>
          <p:cNvPicPr>
            <a:picLocks noChangeAspect="1" noChangeArrowheads="1"/>
          </p:cNvPicPr>
          <p:nvPr/>
        </p:nvPicPr>
        <p:blipFill>
          <a:blip r:embed="rId23">
            <a:grayscl/>
            <a:extLst>
              <a:ext uri="{28A0092B-C50C-407E-A947-70E740481C1C}">
                <a14:useLocalDpi xmlns:a14="http://schemas.microsoft.com/office/drawing/2010/main" val="0"/>
              </a:ext>
            </a:extLst>
          </a:blip>
          <a:srcRect/>
          <a:stretch>
            <a:fillRect/>
          </a:stretch>
        </p:blipFill>
        <p:spPr bwMode="auto">
          <a:xfrm>
            <a:off x="6877788" y="5556424"/>
            <a:ext cx="649575" cy="649575"/>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2">
            <a:extLst>
              <a:ext uri="{FF2B5EF4-FFF2-40B4-BE49-F238E27FC236}">
                <a16:creationId xmlns:a16="http://schemas.microsoft.com/office/drawing/2014/main" id="{0668290C-D84A-BCB1-275F-A81A9088E48B}"/>
              </a:ext>
            </a:extLst>
          </p:cNvPr>
          <p:cNvPicPr>
            <a:picLocks noChangeAspect="1"/>
          </p:cNvPicPr>
          <p:nvPr/>
        </p:nvPicPr>
        <p:blipFill>
          <a:blip r:embed="rId24">
            <a:extLst>
              <a:ext uri="{BEBA8EAE-BF5A-486C-A8C5-ECC9F3942E4B}">
                <a14:imgProps xmlns:a14="http://schemas.microsoft.com/office/drawing/2010/main">
                  <a14:imgLayer r:embed="rId25">
                    <a14:imgEffect>
                      <a14:brightnessContrast bright="100000"/>
                    </a14:imgEffect>
                  </a14:imgLayer>
                </a14:imgProps>
              </a:ext>
            </a:extLst>
          </a:blip>
          <a:stretch>
            <a:fillRect/>
          </a:stretch>
        </p:blipFill>
        <p:spPr>
          <a:xfrm>
            <a:off x="4350032" y="1439646"/>
            <a:ext cx="928259" cy="498166"/>
          </a:xfrm>
          <a:prstGeom prst="rect">
            <a:avLst/>
          </a:prstGeom>
        </p:spPr>
      </p:pic>
      <p:pic>
        <p:nvPicPr>
          <p:cNvPr id="36" name="Picture 41">
            <a:extLst>
              <a:ext uri="{FF2B5EF4-FFF2-40B4-BE49-F238E27FC236}">
                <a16:creationId xmlns:a16="http://schemas.microsoft.com/office/drawing/2014/main" id="{2961CA99-D19D-2FDB-52B9-0C71E45D6D23}"/>
              </a:ext>
            </a:extLst>
          </p:cNvPr>
          <p:cNvPicPr>
            <a:picLocks noChangeAspect="1"/>
          </p:cNvPicPr>
          <p:nvPr/>
        </p:nvPicPr>
        <p:blipFill>
          <a:blip r:embed="rId26">
            <a:alphaModFix/>
            <a:grayscl/>
          </a:blip>
          <a:stretch>
            <a:fillRect/>
          </a:stretch>
        </p:blipFill>
        <p:spPr>
          <a:xfrm>
            <a:off x="5333076" y="1489763"/>
            <a:ext cx="617101" cy="460791"/>
          </a:xfrm>
          <a:prstGeom prst="rect">
            <a:avLst/>
          </a:prstGeom>
          <a:solidFill>
            <a:schemeClr val="bg1"/>
          </a:solidFill>
        </p:spPr>
      </p:pic>
      <p:pic>
        <p:nvPicPr>
          <p:cNvPr id="37" name="Picture 20" descr="Manzanillo International Terminal, Panamá, Ciudad de Panamà | Guía  Logística y de Comercio Exterior">
            <a:extLst>
              <a:ext uri="{FF2B5EF4-FFF2-40B4-BE49-F238E27FC236}">
                <a16:creationId xmlns:a16="http://schemas.microsoft.com/office/drawing/2014/main" id="{54C7C0F7-2428-84BF-A2DF-B9E14C5463B3}"/>
              </a:ext>
            </a:extLst>
          </p:cNvPr>
          <p:cNvPicPr>
            <a:picLocks noChangeAspect="1" noChangeArrowheads="1"/>
          </p:cNvPicPr>
          <p:nvPr/>
        </p:nvPicPr>
        <p:blipFill rotWithShape="1">
          <a:blip r:embed="rId27">
            <a:grayscl/>
            <a:extLst>
              <a:ext uri="{28A0092B-C50C-407E-A947-70E740481C1C}">
                <a14:useLocalDpi xmlns:a14="http://schemas.microsoft.com/office/drawing/2010/main" val="0"/>
              </a:ext>
            </a:extLst>
          </a:blip>
          <a:srcRect l="28117" t="29015" r="27677" b="28807"/>
          <a:stretch/>
        </p:blipFill>
        <p:spPr bwMode="auto">
          <a:xfrm>
            <a:off x="5391990" y="2136664"/>
            <a:ext cx="838797" cy="420166"/>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2" descr="Credit Card, Mortgage, Banking, Auto | Chase Online | Chase.com">
            <a:extLst>
              <a:ext uri="{FF2B5EF4-FFF2-40B4-BE49-F238E27FC236}">
                <a16:creationId xmlns:a16="http://schemas.microsoft.com/office/drawing/2014/main" id="{4EDA3BEC-9845-7693-F18A-7EB2F5383BE7}"/>
              </a:ext>
            </a:extLst>
          </p:cNvPr>
          <p:cNvPicPr>
            <a:picLocks noChangeAspect="1" noChangeArrowheads="1"/>
          </p:cNvPicPr>
          <p:nvPr/>
        </p:nvPicPr>
        <p:blipFill>
          <a:blip r:embed="rId28" cstate="print">
            <a:extLst>
              <a:ext uri="{BEBA8EAE-BF5A-486C-A8C5-ECC9F3942E4B}">
                <a14:imgProps xmlns:a14="http://schemas.microsoft.com/office/drawing/2010/main">
                  <a14:imgLayer r:embed="rId29">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6687055" y="1612445"/>
            <a:ext cx="1221557" cy="329072"/>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4" descr="Procter &amp; Gamble - Wikipedia">
            <a:extLst>
              <a:ext uri="{FF2B5EF4-FFF2-40B4-BE49-F238E27FC236}">
                <a16:creationId xmlns:a16="http://schemas.microsoft.com/office/drawing/2014/main" id="{8327F32B-CA93-D638-FC3E-4A08C0B14A9D}"/>
              </a:ext>
            </a:extLst>
          </p:cNvPr>
          <p:cNvPicPr>
            <a:picLocks noChangeAspect="1" noChangeArrowheads="1"/>
          </p:cNvPicPr>
          <p:nvPr/>
        </p:nvPicPr>
        <p:blipFill>
          <a:blip r:embed="rId30" cstate="print">
            <a:grayscl/>
            <a:extLst>
              <a:ext uri="{28A0092B-C50C-407E-A947-70E740481C1C}">
                <a14:useLocalDpi xmlns:a14="http://schemas.microsoft.com/office/drawing/2010/main" val="0"/>
              </a:ext>
            </a:extLst>
          </a:blip>
          <a:srcRect/>
          <a:stretch>
            <a:fillRect/>
          </a:stretch>
        </p:blipFill>
        <p:spPr bwMode="auto">
          <a:xfrm>
            <a:off x="6008910" y="1439646"/>
            <a:ext cx="628100" cy="628100"/>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6">
            <a:extLst>
              <a:ext uri="{FF2B5EF4-FFF2-40B4-BE49-F238E27FC236}">
                <a16:creationId xmlns:a16="http://schemas.microsoft.com/office/drawing/2014/main" id="{F6ED4C59-1DFB-6D5B-335D-AE793EBE6ADD}"/>
              </a:ext>
            </a:extLst>
          </p:cNvPr>
          <p:cNvPicPr>
            <a:picLocks noChangeAspect="1" noChangeArrowheads="1"/>
          </p:cNvPicPr>
          <p:nvPr/>
        </p:nvPicPr>
        <p:blipFill>
          <a:blip r:embed="rId31" cstate="print">
            <a:extLst>
              <a:ext uri="{BEBA8EAE-BF5A-486C-A8C5-ECC9F3942E4B}">
                <a14:imgProps xmlns:a14="http://schemas.microsoft.com/office/drawing/2010/main">
                  <a14:imgLayer r:embed="rId32">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4553175" y="1987581"/>
            <a:ext cx="628101" cy="628101"/>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8" descr="Boeing Logo and symbol, meaning, history, PNG, brand">
            <a:extLst>
              <a:ext uri="{FF2B5EF4-FFF2-40B4-BE49-F238E27FC236}">
                <a16:creationId xmlns:a16="http://schemas.microsoft.com/office/drawing/2014/main" id="{02A6E75B-41BE-1B5F-B6DD-8071122D211C}"/>
              </a:ext>
            </a:extLst>
          </p:cNvPr>
          <p:cNvPicPr>
            <a:picLocks noChangeAspect="1" noChangeArrowheads="1"/>
          </p:cNvPicPr>
          <p:nvPr/>
        </p:nvPicPr>
        <p:blipFill rotWithShape="1">
          <a:blip r:embed="rId33" cstate="print">
            <a:extLst>
              <a:ext uri="{BEBA8EAE-BF5A-486C-A8C5-ECC9F3942E4B}">
                <a14:imgProps xmlns:a14="http://schemas.microsoft.com/office/drawing/2010/main">
                  <a14:imgLayer r:embed="rId34">
                    <a14:imgEffect>
                      <a14:brightnessContrast bright="100000"/>
                    </a14:imgEffect>
                  </a14:imgLayer>
                </a14:imgProps>
              </a:ext>
              <a:ext uri="{28A0092B-C50C-407E-A947-70E740481C1C}">
                <a14:useLocalDpi xmlns:a14="http://schemas.microsoft.com/office/drawing/2010/main" val="0"/>
              </a:ext>
            </a:extLst>
          </a:blip>
          <a:srcRect t="19948" b="20640"/>
          <a:stretch/>
        </p:blipFill>
        <p:spPr bwMode="auto">
          <a:xfrm>
            <a:off x="6398442" y="2119199"/>
            <a:ext cx="1251928" cy="464872"/>
          </a:xfrm>
          <a:prstGeom prst="rect">
            <a:avLst/>
          </a:prstGeom>
          <a:noFill/>
          <a:extLst>
            <a:ext uri="{909E8E84-426E-40DD-AFC4-6F175D3DCCD1}">
              <a14:hiddenFill xmlns:a14="http://schemas.microsoft.com/office/drawing/2010/main">
                <a:solidFill>
                  <a:srgbClr val="FFFFFF"/>
                </a:solidFill>
              </a14:hiddenFill>
            </a:ext>
          </a:extLst>
        </p:spPr>
      </p:pic>
      <p:sp>
        <p:nvSpPr>
          <p:cNvPr id="47" name="Rectángulo: esquinas redondeadas 46">
            <a:extLst>
              <a:ext uri="{FF2B5EF4-FFF2-40B4-BE49-F238E27FC236}">
                <a16:creationId xmlns:a16="http://schemas.microsoft.com/office/drawing/2014/main" id="{A9545D3A-F701-3BA8-940A-1D38CB53C987}"/>
              </a:ext>
            </a:extLst>
          </p:cNvPr>
          <p:cNvSpPr/>
          <p:nvPr/>
        </p:nvSpPr>
        <p:spPr>
          <a:xfrm>
            <a:off x="8287182" y="1351678"/>
            <a:ext cx="3685309" cy="1265504"/>
          </a:xfrm>
          <a:prstGeom prst="round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ángulo: esquinas redondeadas 47">
            <a:extLst>
              <a:ext uri="{FF2B5EF4-FFF2-40B4-BE49-F238E27FC236}">
                <a16:creationId xmlns:a16="http://schemas.microsoft.com/office/drawing/2014/main" id="{AD52FDDC-79B2-F118-7EF2-B41C853ECC3A}"/>
              </a:ext>
            </a:extLst>
          </p:cNvPr>
          <p:cNvSpPr/>
          <p:nvPr/>
        </p:nvSpPr>
        <p:spPr>
          <a:xfrm>
            <a:off x="8254548" y="3382354"/>
            <a:ext cx="3685309" cy="1265504"/>
          </a:xfrm>
          <a:prstGeom prst="round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ángulo: esquinas redondeadas 48">
            <a:extLst>
              <a:ext uri="{FF2B5EF4-FFF2-40B4-BE49-F238E27FC236}">
                <a16:creationId xmlns:a16="http://schemas.microsoft.com/office/drawing/2014/main" id="{3B80A718-E205-85DE-0BBB-59E85730287C}"/>
              </a:ext>
            </a:extLst>
          </p:cNvPr>
          <p:cNvSpPr/>
          <p:nvPr/>
        </p:nvSpPr>
        <p:spPr>
          <a:xfrm>
            <a:off x="8287182" y="5293351"/>
            <a:ext cx="3685309" cy="1265504"/>
          </a:xfrm>
          <a:prstGeom prst="round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CuadroTexto 49">
            <a:extLst>
              <a:ext uri="{FF2B5EF4-FFF2-40B4-BE49-F238E27FC236}">
                <a16:creationId xmlns:a16="http://schemas.microsoft.com/office/drawing/2014/main" id="{884ABA7C-C23B-3206-1549-228B818C1467}"/>
              </a:ext>
            </a:extLst>
          </p:cNvPr>
          <p:cNvSpPr txBox="1"/>
          <p:nvPr/>
        </p:nvSpPr>
        <p:spPr>
          <a:xfrm>
            <a:off x="8319818" y="2972434"/>
            <a:ext cx="368530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a:ln>
                  <a:noFill/>
                </a:ln>
                <a:solidFill>
                  <a:prstClr val="white"/>
                </a:solidFill>
                <a:effectLst/>
                <a:uLnTx/>
                <a:uFillTx/>
                <a:latin typeface="Calibri" panose="020F0502020204030204"/>
                <a:ea typeface="+mn-ea"/>
                <a:cs typeface="+mn-cs"/>
              </a:rPr>
              <a:t>INSTALACIONES DE CLASE MUNDIAL</a:t>
            </a: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CuadroTexto 50">
            <a:extLst>
              <a:ext uri="{FF2B5EF4-FFF2-40B4-BE49-F238E27FC236}">
                <a16:creationId xmlns:a16="http://schemas.microsoft.com/office/drawing/2014/main" id="{7CC0ABB0-6718-40F1-5278-93203036AE3A}"/>
              </a:ext>
            </a:extLst>
          </p:cNvPr>
          <p:cNvSpPr txBox="1"/>
          <p:nvPr/>
        </p:nvSpPr>
        <p:spPr>
          <a:xfrm>
            <a:off x="8319818" y="4924019"/>
            <a:ext cx="368530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a:ln>
                  <a:noFill/>
                </a:ln>
                <a:solidFill>
                  <a:prstClr val="white"/>
                </a:solidFill>
                <a:effectLst/>
                <a:uLnTx/>
                <a:uFillTx/>
                <a:latin typeface="Calibri" panose="020F0502020204030204"/>
                <a:ea typeface="+mn-ea"/>
                <a:cs typeface="+mn-cs"/>
              </a:rPr>
              <a:t>ALIANZAS ESTRATÉGICAS</a:t>
            </a: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CuadroTexto 51">
            <a:extLst>
              <a:ext uri="{FF2B5EF4-FFF2-40B4-BE49-F238E27FC236}">
                <a16:creationId xmlns:a16="http://schemas.microsoft.com/office/drawing/2014/main" id="{66008975-DA40-B196-43E2-A91B7ED6DF9B}"/>
              </a:ext>
            </a:extLst>
          </p:cNvPr>
          <p:cNvSpPr txBox="1"/>
          <p:nvPr/>
        </p:nvSpPr>
        <p:spPr>
          <a:xfrm>
            <a:off x="8287182" y="982346"/>
            <a:ext cx="368530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 sz="1800" b="0" i="0" u="none" strike="noStrike" kern="1200" cap="none" spc="0" normalizeH="0" baseline="0" noProof="0">
                <a:ln>
                  <a:noFill/>
                </a:ln>
                <a:solidFill>
                  <a:prstClr val="white"/>
                </a:solidFill>
                <a:effectLst/>
                <a:uLnTx/>
                <a:uFillTx/>
                <a:latin typeface="Calibri" panose="020F0502020204030204"/>
                <a:ea typeface="+mn-ea"/>
                <a:cs typeface="+mn-cs"/>
              </a:rPr>
              <a:t>LABORATORIOS DE INNOVACIÓN</a:t>
            </a:r>
            <a:endParaRPr kumimoji="0" lang="es-PA"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3" name="Picture 10" descr="Photo">
            <a:extLst>
              <a:ext uri="{FF2B5EF4-FFF2-40B4-BE49-F238E27FC236}">
                <a16:creationId xmlns:a16="http://schemas.microsoft.com/office/drawing/2014/main" id="{DD813C0B-3D03-F0A1-474B-D9C2D062DCBA}"/>
              </a:ext>
            </a:extLst>
          </p:cNvPr>
          <p:cNvPicPr>
            <a:picLocks noChangeAspect="1" noChangeArrowheads="1"/>
          </p:cNvPicPr>
          <p:nvPr/>
        </p:nvPicPr>
        <p:blipFill>
          <a:blip r:embed="rId35" cstate="print">
            <a:extLst>
              <a:ext uri="{28A0092B-C50C-407E-A947-70E740481C1C}">
                <a14:useLocalDpi xmlns:a14="http://schemas.microsoft.com/office/drawing/2010/main" val="0"/>
              </a:ext>
            </a:extLst>
          </a:blip>
          <a:srcRect/>
          <a:stretch>
            <a:fillRect/>
          </a:stretch>
        </p:blipFill>
        <p:spPr bwMode="auto">
          <a:xfrm>
            <a:off x="8507341" y="3495499"/>
            <a:ext cx="1579470" cy="1052980"/>
          </a:xfrm>
          <a:prstGeom prst="round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54" name="Picture 14" descr="Panamá: Escuela digital del ITSE podría abrir en el 2022">
            <a:extLst>
              <a:ext uri="{FF2B5EF4-FFF2-40B4-BE49-F238E27FC236}">
                <a16:creationId xmlns:a16="http://schemas.microsoft.com/office/drawing/2014/main" id="{89C45C31-B36A-7B46-F94D-9CE349FA6F80}"/>
              </a:ext>
            </a:extLst>
          </p:cNvPr>
          <p:cNvPicPr>
            <a:picLocks noChangeAspect="1" noChangeArrowheads="1"/>
          </p:cNvPicPr>
          <p:nvPr/>
        </p:nvPicPr>
        <p:blipFill rotWithShape="1">
          <a:blip r:embed="rId36">
            <a:extLst>
              <a:ext uri="{28A0092B-C50C-407E-A947-70E740481C1C}">
                <a14:useLocalDpi xmlns:a14="http://schemas.microsoft.com/office/drawing/2010/main" val="0"/>
              </a:ext>
            </a:extLst>
          </a:blip>
          <a:srcRect l="16202" t="14333" r="23513" b="9990"/>
          <a:stretch/>
        </p:blipFill>
        <p:spPr bwMode="auto">
          <a:xfrm>
            <a:off x="10404228" y="3448540"/>
            <a:ext cx="1296359" cy="1084921"/>
          </a:xfrm>
          <a:prstGeom prst="round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55" name="Picture 4" descr="IDB-Logo - FONTAGRO Digital">
            <a:extLst>
              <a:ext uri="{FF2B5EF4-FFF2-40B4-BE49-F238E27FC236}">
                <a16:creationId xmlns:a16="http://schemas.microsoft.com/office/drawing/2014/main" id="{D11F71BA-2CA0-3121-00E9-8C0477D3E8B2}"/>
              </a:ext>
            </a:extLst>
          </p:cNvPr>
          <p:cNvPicPr>
            <a:picLocks noChangeAspect="1" noChangeArrowheads="1"/>
          </p:cNvPicPr>
          <p:nvPr/>
        </p:nvPicPr>
        <p:blipFill>
          <a:blip r:embed="rId37" cstate="print">
            <a:extLst>
              <a:ext uri="{BEBA8EAE-BF5A-486C-A8C5-ECC9F3942E4B}">
                <a14:imgProps xmlns:a14="http://schemas.microsoft.com/office/drawing/2010/main">
                  <a14:imgLayer r:embed="rId38">
                    <a14:imgEffect>
                      <a14:brightnessContrast bright="100000" contrast="100000"/>
                    </a14:imgEffect>
                  </a14:imgLayer>
                </a14:imgProps>
              </a:ext>
              <a:ext uri="{28A0092B-C50C-407E-A947-70E740481C1C}">
                <a14:useLocalDpi xmlns:a14="http://schemas.microsoft.com/office/drawing/2010/main" val="0"/>
              </a:ext>
            </a:extLst>
          </a:blip>
          <a:srcRect/>
          <a:stretch>
            <a:fillRect/>
          </a:stretch>
        </p:blipFill>
        <p:spPr bwMode="auto">
          <a:xfrm>
            <a:off x="10900539" y="5940033"/>
            <a:ext cx="1071952" cy="568916"/>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10">
            <a:extLst>
              <a:ext uri="{FF2B5EF4-FFF2-40B4-BE49-F238E27FC236}">
                <a16:creationId xmlns:a16="http://schemas.microsoft.com/office/drawing/2014/main" id="{9735EA9A-284D-1437-2EEB-B8B0B69B1D0F}"/>
              </a:ext>
            </a:extLst>
          </p:cNvPr>
          <p:cNvPicPr>
            <a:picLocks noChangeAspect="1" noChangeArrowheads="1"/>
          </p:cNvPicPr>
          <p:nvPr/>
        </p:nvPicPr>
        <p:blipFill>
          <a:blip r:embed="rId39" cstate="print">
            <a:extLst>
              <a:ext uri="{BEBA8EAE-BF5A-486C-A8C5-ECC9F3942E4B}">
                <a14:imgProps xmlns:a14="http://schemas.microsoft.com/office/drawing/2010/main">
                  <a14:imgLayer r:embed="rId40">
                    <a14:imgEffect>
                      <a14:brightnessContrast bright="100000" contrast="100000"/>
                    </a14:imgEffect>
                  </a14:imgLayer>
                </a14:imgProps>
              </a:ext>
              <a:ext uri="{28A0092B-C50C-407E-A947-70E740481C1C}">
                <a14:useLocalDpi xmlns:a14="http://schemas.microsoft.com/office/drawing/2010/main" val="0"/>
              </a:ext>
            </a:extLst>
          </a:blip>
          <a:srcRect/>
          <a:stretch>
            <a:fillRect/>
          </a:stretch>
        </p:blipFill>
        <p:spPr bwMode="auto">
          <a:xfrm>
            <a:off x="9568062" y="5464682"/>
            <a:ext cx="2251719" cy="272669"/>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14" descr="HP Cloud - Wikipedia">
            <a:extLst>
              <a:ext uri="{FF2B5EF4-FFF2-40B4-BE49-F238E27FC236}">
                <a16:creationId xmlns:a16="http://schemas.microsoft.com/office/drawing/2014/main" id="{CB8DD4D6-13B7-6D6D-7912-C2102634F3AF}"/>
              </a:ext>
            </a:extLst>
          </p:cNvPr>
          <p:cNvPicPr>
            <a:picLocks noChangeAspect="1" noChangeArrowheads="1"/>
          </p:cNvPicPr>
          <p:nvPr/>
        </p:nvPicPr>
        <p:blipFill>
          <a:blip r:embed="rId41" cstate="print">
            <a:extLst>
              <a:ext uri="{BEBA8EAE-BF5A-486C-A8C5-ECC9F3942E4B}">
                <a14:imgProps xmlns:a14="http://schemas.microsoft.com/office/drawing/2010/main">
                  <a14:imgLayer r:embed="rId42">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8507341" y="5902634"/>
            <a:ext cx="538018" cy="538018"/>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16" descr="Microsoft logo transparent PNG 22100816 PNG">
            <a:extLst>
              <a:ext uri="{FF2B5EF4-FFF2-40B4-BE49-F238E27FC236}">
                <a16:creationId xmlns:a16="http://schemas.microsoft.com/office/drawing/2014/main" id="{E2F5780B-98FA-15BA-A3BC-E45F24CD821B}"/>
              </a:ext>
            </a:extLst>
          </p:cNvPr>
          <p:cNvPicPr>
            <a:picLocks noChangeAspect="1" noChangeArrowheads="1"/>
          </p:cNvPicPr>
          <p:nvPr/>
        </p:nvPicPr>
        <p:blipFill rotWithShape="1">
          <a:blip r:embed="rId43" cstate="print">
            <a:extLst>
              <a:ext uri="{BEBA8EAE-BF5A-486C-A8C5-ECC9F3942E4B}">
                <a14:imgProps xmlns:a14="http://schemas.microsoft.com/office/drawing/2010/main">
                  <a14:imgLayer r:embed="rId44">
                    <a14:imgEffect>
                      <a14:brightnessContrast bright="100000"/>
                    </a14:imgEffect>
                  </a14:imgLayer>
                </a14:imgProps>
              </a:ext>
              <a:ext uri="{28A0092B-C50C-407E-A947-70E740481C1C}">
                <a14:useLocalDpi xmlns:a14="http://schemas.microsoft.com/office/drawing/2010/main" val="0"/>
              </a:ext>
            </a:extLst>
          </a:blip>
          <a:srcRect l="9555" t="12064" r="6810" b="10332"/>
          <a:stretch/>
        </p:blipFill>
        <p:spPr bwMode="auto">
          <a:xfrm>
            <a:off x="9113647" y="5802381"/>
            <a:ext cx="804366" cy="746358"/>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31">
            <a:extLst>
              <a:ext uri="{FF2B5EF4-FFF2-40B4-BE49-F238E27FC236}">
                <a16:creationId xmlns:a16="http://schemas.microsoft.com/office/drawing/2014/main" id="{C18CB21D-7534-AE90-43D4-A17BE1A7AF0F}"/>
              </a:ext>
            </a:extLst>
          </p:cNvPr>
          <p:cNvPicPr>
            <a:picLocks noChangeAspect="1"/>
          </p:cNvPicPr>
          <p:nvPr/>
        </p:nvPicPr>
        <p:blipFill>
          <a:blip r:embed="rId45">
            <a:extLst>
              <a:ext uri="{BEBA8EAE-BF5A-486C-A8C5-ECC9F3942E4B}">
                <a14:imgProps xmlns:a14="http://schemas.microsoft.com/office/drawing/2010/main">
                  <a14:imgLayer r:embed="rId46">
                    <a14:imgEffect>
                      <a14:brightnessContrast bright="100000"/>
                    </a14:imgEffect>
                  </a14:imgLayer>
                </a14:imgProps>
              </a:ext>
            </a:extLst>
          </a:blip>
          <a:stretch>
            <a:fillRect/>
          </a:stretch>
        </p:blipFill>
        <p:spPr>
          <a:xfrm>
            <a:off x="8305086" y="1380334"/>
            <a:ext cx="1560537" cy="629417"/>
          </a:xfrm>
          <a:prstGeom prst="rect">
            <a:avLst/>
          </a:prstGeom>
        </p:spPr>
      </p:pic>
      <p:pic>
        <p:nvPicPr>
          <p:cNvPr id="60" name="Picture 44">
            <a:extLst>
              <a:ext uri="{FF2B5EF4-FFF2-40B4-BE49-F238E27FC236}">
                <a16:creationId xmlns:a16="http://schemas.microsoft.com/office/drawing/2014/main" id="{9E046B02-2567-4AE0-F6F1-0D6FFE8E13BC}"/>
              </a:ext>
            </a:extLst>
          </p:cNvPr>
          <p:cNvPicPr>
            <a:picLocks noChangeAspect="1"/>
          </p:cNvPicPr>
          <p:nvPr/>
        </p:nvPicPr>
        <p:blipFill>
          <a:blip r:embed="rId47"/>
          <a:stretch>
            <a:fillRect/>
          </a:stretch>
        </p:blipFill>
        <p:spPr>
          <a:xfrm>
            <a:off x="10040899" y="1379222"/>
            <a:ext cx="837549" cy="708695"/>
          </a:xfrm>
          <a:prstGeom prst="rect">
            <a:avLst/>
          </a:prstGeom>
        </p:spPr>
      </p:pic>
      <p:pic>
        <p:nvPicPr>
          <p:cNvPr id="61" name="Picture 20" descr="Inicio">
            <a:extLst>
              <a:ext uri="{FF2B5EF4-FFF2-40B4-BE49-F238E27FC236}">
                <a16:creationId xmlns:a16="http://schemas.microsoft.com/office/drawing/2014/main" id="{A2033AAA-4709-708A-E27D-5057A850F39C}"/>
              </a:ext>
            </a:extLst>
          </p:cNvPr>
          <p:cNvPicPr>
            <a:picLocks noChangeAspect="1" noChangeArrowheads="1"/>
          </p:cNvPicPr>
          <p:nvPr/>
        </p:nvPicPr>
        <p:blipFill>
          <a:blip r:embed="rId11">
            <a:grayscl/>
            <a:extLst>
              <a:ext uri="{28A0092B-C50C-407E-A947-70E740481C1C}">
                <a14:useLocalDpi xmlns:a14="http://schemas.microsoft.com/office/drawing/2010/main" val="0"/>
              </a:ext>
            </a:extLst>
          </a:blip>
          <a:srcRect/>
          <a:stretch>
            <a:fillRect/>
          </a:stretch>
        </p:blipFill>
        <p:spPr bwMode="auto">
          <a:xfrm>
            <a:off x="10991892" y="1367478"/>
            <a:ext cx="708695" cy="708695"/>
          </a:xfrm>
          <a:prstGeom prst="rect">
            <a:avLst/>
          </a:prstGeom>
          <a:noFill/>
          <a:extLst>
            <a:ext uri="{909E8E84-426E-40DD-AFC4-6F175D3DCCD1}">
              <a14:hiddenFill xmlns:a14="http://schemas.microsoft.com/office/drawing/2010/main">
                <a:solidFill>
                  <a:srgbClr val="FFFFFF"/>
                </a:solidFill>
              </a14:hiddenFill>
            </a:ext>
          </a:extLst>
        </p:spPr>
      </p:pic>
      <p:pic>
        <p:nvPicPr>
          <p:cNvPr id="62" name="Picture 18" descr="senacyt logo en alta resolucion – Estudio Nuboso">
            <a:extLst>
              <a:ext uri="{FF2B5EF4-FFF2-40B4-BE49-F238E27FC236}">
                <a16:creationId xmlns:a16="http://schemas.microsoft.com/office/drawing/2014/main" id="{B57E3F05-2467-616F-2D8C-56E1A1261B93}"/>
              </a:ext>
            </a:extLst>
          </p:cNvPr>
          <p:cNvPicPr>
            <a:picLocks noChangeAspect="1" noChangeArrowheads="1"/>
          </p:cNvPicPr>
          <p:nvPr/>
        </p:nvPicPr>
        <p:blipFill>
          <a:blip r:embed="rId48" cstate="print">
            <a:grayscl/>
            <a:extLst>
              <a:ext uri="{28A0092B-C50C-407E-A947-70E740481C1C}">
                <a14:useLocalDpi xmlns:a14="http://schemas.microsoft.com/office/drawing/2010/main" val="0"/>
              </a:ext>
            </a:extLst>
          </a:blip>
          <a:srcRect/>
          <a:stretch>
            <a:fillRect/>
          </a:stretch>
        </p:blipFill>
        <p:spPr bwMode="auto">
          <a:xfrm>
            <a:off x="8371324" y="2028640"/>
            <a:ext cx="1585541" cy="457701"/>
          </a:xfrm>
          <a:prstGeom prst="rect">
            <a:avLst/>
          </a:prstGeom>
          <a:noFill/>
          <a:extLst>
            <a:ext uri="{909E8E84-426E-40DD-AFC4-6F175D3DCCD1}">
              <a14:hiddenFill xmlns:a14="http://schemas.microsoft.com/office/drawing/2010/main">
                <a:solidFill>
                  <a:srgbClr val="FFFFFF"/>
                </a:solidFill>
              </a14:hiddenFill>
            </a:ext>
          </a:extLst>
        </p:spPr>
      </p:pic>
      <p:pic>
        <p:nvPicPr>
          <p:cNvPr id="63" name="Picture 10" descr="Download Mastercard Free Png Image HQ PNG Image | FreePNGImg">
            <a:extLst>
              <a:ext uri="{FF2B5EF4-FFF2-40B4-BE49-F238E27FC236}">
                <a16:creationId xmlns:a16="http://schemas.microsoft.com/office/drawing/2014/main" id="{C998A7BB-E2B2-A968-9527-23DBA3A004A3}"/>
              </a:ext>
            </a:extLst>
          </p:cNvPr>
          <p:cNvPicPr>
            <a:picLocks noChangeAspect="1" noChangeArrowheads="1"/>
          </p:cNvPicPr>
          <p:nvPr/>
        </p:nvPicPr>
        <p:blipFill>
          <a:blip r:embed="rId49" cstate="print">
            <a:grayscl/>
            <a:extLst>
              <a:ext uri="{28A0092B-C50C-407E-A947-70E740481C1C}">
                <a14:useLocalDpi xmlns:a14="http://schemas.microsoft.com/office/drawing/2010/main" val="0"/>
              </a:ext>
            </a:extLst>
          </a:blip>
          <a:srcRect/>
          <a:stretch>
            <a:fillRect/>
          </a:stretch>
        </p:blipFill>
        <p:spPr bwMode="auto">
          <a:xfrm>
            <a:off x="9912884" y="5849738"/>
            <a:ext cx="1032368" cy="619421"/>
          </a:xfrm>
          <a:prstGeom prst="rect">
            <a:avLst/>
          </a:prstGeom>
          <a:noFill/>
          <a:extLst>
            <a:ext uri="{909E8E84-426E-40DD-AFC4-6F175D3DCCD1}">
              <a14:hiddenFill xmlns:a14="http://schemas.microsoft.com/office/drawing/2010/main">
                <a:solidFill>
                  <a:srgbClr val="FFFFFF"/>
                </a:solidFill>
              </a14:hiddenFill>
            </a:ext>
          </a:extLst>
        </p:spPr>
      </p:pic>
      <p:pic>
        <p:nvPicPr>
          <p:cNvPr id="64" name="Picture 18" descr="VISA Logo PNG Transparent &amp; SVG Vector - Freebie Supply">
            <a:extLst>
              <a:ext uri="{FF2B5EF4-FFF2-40B4-BE49-F238E27FC236}">
                <a16:creationId xmlns:a16="http://schemas.microsoft.com/office/drawing/2014/main" id="{07318F32-1103-437D-F9F3-9851BC0E4B74}"/>
              </a:ext>
            </a:extLst>
          </p:cNvPr>
          <p:cNvPicPr>
            <a:picLocks noChangeAspect="1" noChangeArrowheads="1"/>
          </p:cNvPicPr>
          <p:nvPr/>
        </p:nvPicPr>
        <p:blipFill rotWithShape="1">
          <a:blip r:embed="rId50" cstate="print">
            <a:biLevel thresh="25000"/>
            <a:extLst>
              <a:ext uri="{28A0092B-C50C-407E-A947-70E740481C1C}">
                <a14:useLocalDpi xmlns:a14="http://schemas.microsoft.com/office/drawing/2010/main" val="0"/>
              </a:ext>
            </a:extLst>
          </a:blip>
          <a:srcRect t="28902" b="25001"/>
          <a:stretch/>
        </p:blipFill>
        <p:spPr bwMode="auto">
          <a:xfrm>
            <a:off x="8403408" y="5372085"/>
            <a:ext cx="1071952" cy="494142"/>
          </a:xfrm>
          <a:prstGeom prst="rect">
            <a:avLst/>
          </a:prstGeom>
          <a:noFill/>
          <a:extLst>
            <a:ext uri="{909E8E84-426E-40DD-AFC4-6F175D3DCCD1}">
              <a14:hiddenFill xmlns:a14="http://schemas.microsoft.com/office/drawing/2010/main">
                <a:solidFill>
                  <a:srgbClr val="FFFFFF"/>
                </a:solidFill>
              </a14:hiddenFill>
            </a:ext>
          </a:extLst>
        </p:spPr>
      </p:pic>
      <p:pic>
        <p:nvPicPr>
          <p:cNvPr id="65" name="Picture 10" descr="Georgia Tech Panama Logistics Innovation &amp; Research Center | Panama Hub  Digital">
            <a:extLst>
              <a:ext uri="{FF2B5EF4-FFF2-40B4-BE49-F238E27FC236}">
                <a16:creationId xmlns:a16="http://schemas.microsoft.com/office/drawing/2014/main" id="{CD916558-13C3-EF8B-16CF-D0AD6976C7A5}"/>
              </a:ext>
            </a:extLst>
          </p:cNvPr>
          <p:cNvPicPr>
            <a:picLocks noChangeAspect="1" noChangeArrowheads="1"/>
          </p:cNvPicPr>
          <p:nvPr/>
        </p:nvPicPr>
        <p:blipFill>
          <a:blip r:embed="rId51" cstate="print">
            <a:grayscl/>
            <a:extLst>
              <a:ext uri="{28A0092B-C50C-407E-A947-70E740481C1C}">
                <a14:useLocalDpi xmlns:a14="http://schemas.microsoft.com/office/drawing/2010/main" val="0"/>
              </a:ext>
            </a:extLst>
          </a:blip>
          <a:srcRect/>
          <a:stretch>
            <a:fillRect/>
          </a:stretch>
        </p:blipFill>
        <p:spPr bwMode="auto">
          <a:xfrm>
            <a:off x="10064611" y="2130050"/>
            <a:ext cx="1671855" cy="433255"/>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Conector recto 74">
            <a:extLst>
              <a:ext uri="{FF2B5EF4-FFF2-40B4-BE49-F238E27FC236}">
                <a16:creationId xmlns:a16="http://schemas.microsoft.com/office/drawing/2014/main" id="{36B34470-F53E-1AE2-96B4-36848BEC2968}"/>
              </a:ext>
            </a:extLst>
          </p:cNvPr>
          <p:cNvCxnSpPr>
            <a:cxnSpLocks/>
          </p:cNvCxnSpPr>
          <p:nvPr/>
        </p:nvCxnSpPr>
        <p:spPr>
          <a:xfrm>
            <a:off x="3872183" y="2526421"/>
            <a:ext cx="852297" cy="832279"/>
          </a:xfrm>
          <a:prstGeom prst="line">
            <a:avLst/>
          </a:prstGeom>
          <a:ln>
            <a:solidFill>
              <a:schemeClr val="bg1"/>
            </a:solidFill>
            <a:headEnd type="oval" w="lg" len="lg"/>
            <a:tailEnd type="none" w="med" len="med"/>
          </a:ln>
        </p:spPr>
        <p:style>
          <a:lnRef idx="2">
            <a:schemeClr val="accent1"/>
          </a:lnRef>
          <a:fillRef idx="0">
            <a:schemeClr val="accent1"/>
          </a:fillRef>
          <a:effectRef idx="1">
            <a:schemeClr val="accent1"/>
          </a:effectRef>
          <a:fontRef idx="minor">
            <a:schemeClr val="tx1"/>
          </a:fontRef>
        </p:style>
      </p:cxnSp>
      <p:cxnSp>
        <p:nvCxnSpPr>
          <p:cNvPr id="84" name="Conector recto 83">
            <a:extLst>
              <a:ext uri="{FF2B5EF4-FFF2-40B4-BE49-F238E27FC236}">
                <a16:creationId xmlns:a16="http://schemas.microsoft.com/office/drawing/2014/main" id="{05343DE2-FAC2-FD43-9159-5FD1CB0466CE}"/>
              </a:ext>
            </a:extLst>
          </p:cNvPr>
          <p:cNvCxnSpPr>
            <a:cxnSpLocks/>
          </p:cNvCxnSpPr>
          <p:nvPr/>
        </p:nvCxnSpPr>
        <p:spPr>
          <a:xfrm flipH="1">
            <a:off x="5887740" y="2653166"/>
            <a:ext cx="62437" cy="998949"/>
          </a:xfrm>
          <a:prstGeom prst="line">
            <a:avLst/>
          </a:prstGeom>
          <a:ln>
            <a:solidFill>
              <a:schemeClr val="bg1"/>
            </a:solidFill>
            <a:headEnd type="oval" w="lg" len="lg"/>
            <a:tailEnd type="none" w="med" len="med"/>
          </a:ln>
        </p:spPr>
        <p:style>
          <a:lnRef idx="2">
            <a:schemeClr val="accent1"/>
          </a:lnRef>
          <a:fillRef idx="0">
            <a:schemeClr val="accent1"/>
          </a:fillRef>
          <a:effectRef idx="1">
            <a:schemeClr val="accent1"/>
          </a:effectRef>
          <a:fontRef idx="minor">
            <a:schemeClr val="tx1"/>
          </a:fontRef>
        </p:style>
      </p:cxnSp>
      <p:cxnSp>
        <p:nvCxnSpPr>
          <p:cNvPr id="87" name="Conector recto 86">
            <a:extLst>
              <a:ext uri="{FF2B5EF4-FFF2-40B4-BE49-F238E27FC236}">
                <a16:creationId xmlns:a16="http://schemas.microsoft.com/office/drawing/2014/main" id="{885D498D-7967-4D41-C1B2-BAD05E0B1123}"/>
              </a:ext>
            </a:extLst>
          </p:cNvPr>
          <p:cNvCxnSpPr>
            <a:cxnSpLocks/>
          </p:cNvCxnSpPr>
          <p:nvPr/>
        </p:nvCxnSpPr>
        <p:spPr>
          <a:xfrm flipH="1">
            <a:off x="7113437" y="2583734"/>
            <a:ext cx="1242700" cy="998949"/>
          </a:xfrm>
          <a:prstGeom prst="line">
            <a:avLst/>
          </a:prstGeom>
          <a:ln>
            <a:solidFill>
              <a:schemeClr val="bg1"/>
            </a:solidFill>
            <a:headEnd type="oval" w="lg" len="lg"/>
            <a:tailEnd type="none" w="med" len="med"/>
          </a:ln>
        </p:spPr>
        <p:style>
          <a:lnRef idx="2">
            <a:schemeClr val="accent1"/>
          </a:lnRef>
          <a:fillRef idx="0">
            <a:schemeClr val="accent1"/>
          </a:fillRef>
          <a:effectRef idx="1">
            <a:schemeClr val="accent1"/>
          </a:effectRef>
          <a:fontRef idx="minor">
            <a:schemeClr val="tx1"/>
          </a:fontRef>
        </p:style>
      </p:cxnSp>
      <p:cxnSp>
        <p:nvCxnSpPr>
          <p:cNvPr id="89" name="Conector recto 88">
            <a:extLst>
              <a:ext uri="{FF2B5EF4-FFF2-40B4-BE49-F238E27FC236}">
                <a16:creationId xmlns:a16="http://schemas.microsoft.com/office/drawing/2014/main" id="{428FF1A5-F374-8CBD-5131-F77FCE829370}"/>
              </a:ext>
            </a:extLst>
          </p:cNvPr>
          <p:cNvCxnSpPr>
            <a:cxnSpLocks/>
          </p:cNvCxnSpPr>
          <p:nvPr/>
        </p:nvCxnSpPr>
        <p:spPr>
          <a:xfrm flipH="1">
            <a:off x="7525284" y="4020742"/>
            <a:ext cx="730290" cy="53884"/>
          </a:xfrm>
          <a:prstGeom prst="line">
            <a:avLst/>
          </a:prstGeom>
          <a:ln>
            <a:solidFill>
              <a:schemeClr val="bg1"/>
            </a:solidFill>
            <a:headEnd type="oval" w="lg" len="lg"/>
            <a:tailEnd type="none" w="med" len="med"/>
          </a:ln>
        </p:spPr>
        <p:style>
          <a:lnRef idx="2">
            <a:schemeClr val="accent1"/>
          </a:lnRef>
          <a:fillRef idx="0">
            <a:schemeClr val="accent1"/>
          </a:fillRef>
          <a:effectRef idx="1">
            <a:schemeClr val="accent1"/>
          </a:effectRef>
          <a:fontRef idx="minor">
            <a:schemeClr val="tx1"/>
          </a:fontRef>
        </p:style>
      </p:cxnSp>
      <p:cxnSp>
        <p:nvCxnSpPr>
          <p:cNvPr id="92" name="Conector recto 91">
            <a:extLst>
              <a:ext uri="{FF2B5EF4-FFF2-40B4-BE49-F238E27FC236}">
                <a16:creationId xmlns:a16="http://schemas.microsoft.com/office/drawing/2014/main" id="{1677F08B-172B-38F3-7C4C-6BE3D4F9AABE}"/>
              </a:ext>
            </a:extLst>
          </p:cNvPr>
          <p:cNvCxnSpPr>
            <a:cxnSpLocks/>
            <a:stCxn id="4" idx="3"/>
          </p:cNvCxnSpPr>
          <p:nvPr/>
        </p:nvCxnSpPr>
        <p:spPr>
          <a:xfrm flipV="1">
            <a:off x="3904819" y="3645334"/>
            <a:ext cx="608384" cy="369772"/>
          </a:xfrm>
          <a:prstGeom prst="line">
            <a:avLst/>
          </a:prstGeom>
          <a:ln>
            <a:solidFill>
              <a:schemeClr val="bg1"/>
            </a:solidFill>
            <a:headEnd type="oval" w="lg" len="lg"/>
            <a:tailEnd type="oval" w="lg" len="lg"/>
          </a:ln>
        </p:spPr>
        <p:style>
          <a:lnRef idx="2">
            <a:schemeClr val="accent1"/>
          </a:lnRef>
          <a:fillRef idx="0">
            <a:schemeClr val="accent1"/>
          </a:fillRef>
          <a:effectRef idx="1">
            <a:schemeClr val="accent1"/>
          </a:effectRef>
          <a:fontRef idx="minor">
            <a:schemeClr val="tx1"/>
          </a:fontRef>
        </p:style>
      </p:cxnSp>
      <p:cxnSp>
        <p:nvCxnSpPr>
          <p:cNvPr id="98" name="Conector recto 97">
            <a:extLst>
              <a:ext uri="{FF2B5EF4-FFF2-40B4-BE49-F238E27FC236}">
                <a16:creationId xmlns:a16="http://schemas.microsoft.com/office/drawing/2014/main" id="{61486D6F-AAAE-2F19-28A2-366F903A8FB5}"/>
              </a:ext>
            </a:extLst>
          </p:cNvPr>
          <p:cNvCxnSpPr>
            <a:cxnSpLocks/>
          </p:cNvCxnSpPr>
          <p:nvPr/>
        </p:nvCxnSpPr>
        <p:spPr>
          <a:xfrm flipV="1">
            <a:off x="3784651" y="4074626"/>
            <a:ext cx="990910" cy="1237311"/>
          </a:xfrm>
          <a:prstGeom prst="line">
            <a:avLst/>
          </a:prstGeom>
          <a:ln>
            <a:solidFill>
              <a:schemeClr val="bg1"/>
            </a:solidFill>
            <a:headEnd type="oval" w="lg" len="lg"/>
            <a:tailEnd type="none" w="med" len="med"/>
          </a:ln>
        </p:spPr>
        <p:style>
          <a:lnRef idx="2">
            <a:schemeClr val="accent1"/>
          </a:lnRef>
          <a:fillRef idx="0">
            <a:schemeClr val="accent1"/>
          </a:fillRef>
          <a:effectRef idx="1">
            <a:schemeClr val="accent1"/>
          </a:effectRef>
          <a:fontRef idx="minor">
            <a:schemeClr val="tx1"/>
          </a:fontRef>
        </p:style>
      </p:cxnSp>
      <p:cxnSp>
        <p:nvCxnSpPr>
          <p:cNvPr id="100" name="Conector recto 99">
            <a:extLst>
              <a:ext uri="{FF2B5EF4-FFF2-40B4-BE49-F238E27FC236}">
                <a16:creationId xmlns:a16="http://schemas.microsoft.com/office/drawing/2014/main" id="{5CD60A7C-069A-3AFA-A9B6-CC12E8DA5A4D}"/>
              </a:ext>
            </a:extLst>
          </p:cNvPr>
          <p:cNvCxnSpPr>
            <a:cxnSpLocks/>
            <a:stCxn id="30" idx="2"/>
          </p:cNvCxnSpPr>
          <p:nvPr/>
        </p:nvCxnSpPr>
        <p:spPr>
          <a:xfrm flipH="1" flipV="1">
            <a:off x="5918958" y="4535522"/>
            <a:ext cx="175519" cy="776879"/>
          </a:xfrm>
          <a:prstGeom prst="line">
            <a:avLst/>
          </a:prstGeom>
          <a:ln>
            <a:solidFill>
              <a:schemeClr val="bg1"/>
            </a:solidFill>
            <a:headEnd type="oval" w="lg" len="lg"/>
            <a:tailEnd type="none" w="med" len="med"/>
          </a:ln>
        </p:spPr>
        <p:style>
          <a:lnRef idx="2">
            <a:schemeClr val="accent1"/>
          </a:lnRef>
          <a:fillRef idx="0">
            <a:schemeClr val="accent1"/>
          </a:fillRef>
          <a:effectRef idx="1">
            <a:schemeClr val="accent1"/>
          </a:effectRef>
          <a:fontRef idx="minor">
            <a:schemeClr val="tx1"/>
          </a:fontRef>
        </p:style>
      </p:cxnSp>
      <p:cxnSp>
        <p:nvCxnSpPr>
          <p:cNvPr id="102" name="Conector recto 101">
            <a:extLst>
              <a:ext uri="{FF2B5EF4-FFF2-40B4-BE49-F238E27FC236}">
                <a16:creationId xmlns:a16="http://schemas.microsoft.com/office/drawing/2014/main" id="{E483F57C-F6B4-C3DE-B0BC-F78AC89CE78B}"/>
              </a:ext>
            </a:extLst>
          </p:cNvPr>
          <p:cNvCxnSpPr>
            <a:cxnSpLocks/>
          </p:cNvCxnSpPr>
          <p:nvPr/>
        </p:nvCxnSpPr>
        <p:spPr>
          <a:xfrm flipH="1" flipV="1">
            <a:off x="7649990" y="4232849"/>
            <a:ext cx="703730" cy="1139236"/>
          </a:xfrm>
          <a:prstGeom prst="line">
            <a:avLst/>
          </a:prstGeom>
          <a:ln>
            <a:solidFill>
              <a:schemeClr val="bg1"/>
            </a:solidFill>
            <a:headEnd type="oval" w="lg" len="lg"/>
            <a:tailEnd type="oval" w="lg" len="lg"/>
          </a:ln>
        </p:spPr>
        <p:style>
          <a:lnRef idx="2">
            <a:schemeClr val="accent1"/>
          </a:lnRef>
          <a:fillRef idx="0">
            <a:schemeClr val="accent1"/>
          </a:fillRef>
          <a:effectRef idx="1">
            <a:schemeClr val="accent1"/>
          </a:effectRef>
          <a:fontRef idx="minor">
            <a:schemeClr val="tx1"/>
          </a:fontRef>
        </p:style>
      </p:cxnSp>
      <p:pic>
        <p:nvPicPr>
          <p:cNvPr id="2" name="Imagen 1">
            <a:extLst>
              <a:ext uri="{FF2B5EF4-FFF2-40B4-BE49-F238E27FC236}">
                <a16:creationId xmlns:a16="http://schemas.microsoft.com/office/drawing/2014/main" id="{5AAABCF3-A15D-CB61-2715-B00F0770FDB0}"/>
              </a:ext>
            </a:extLst>
          </p:cNvPr>
          <p:cNvPicPr>
            <a:picLocks noChangeAspect="1"/>
          </p:cNvPicPr>
          <p:nvPr/>
        </p:nvPicPr>
        <p:blipFill>
          <a:blip r:embed="rId52"/>
          <a:stretch>
            <a:fillRect/>
          </a:stretch>
        </p:blipFill>
        <p:spPr>
          <a:xfrm>
            <a:off x="2470382" y="3501394"/>
            <a:ext cx="1193640" cy="469534"/>
          </a:xfrm>
          <a:prstGeom prst="rect">
            <a:avLst/>
          </a:prstGeom>
          <a:solidFill>
            <a:schemeClr val="bg1"/>
          </a:solidFill>
        </p:spPr>
      </p:pic>
    </p:spTree>
    <p:extLst>
      <p:ext uri="{BB962C8B-B14F-4D97-AF65-F5344CB8AC3E}">
        <p14:creationId xmlns:p14="http://schemas.microsoft.com/office/powerpoint/2010/main" val="2162469909"/>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2EDE9-A0D8-504B-EE0A-BBA4C27B11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78E8C9-865D-0AFC-752D-185969C12ACA}"/>
              </a:ext>
            </a:extLst>
          </p:cNvPr>
          <p:cNvSpPr>
            <a:spLocks noGrp="1"/>
          </p:cNvSpPr>
          <p:nvPr>
            <p:ph type="title" idx="4294967295"/>
          </p:nvPr>
        </p:nvSpPr>
        <p:spPr>
          <a:xfrm>
            <a:off x="4315906" y="320220"/>
            <a:ext cx="7555428" cy="582415"/>
          </a:xfrm>
        </p:spPr>
        <p:txBody>
          <a:bodyPr>
            <a:normAutofit/>
          </a:bodyPr>
          <a:lstStyle/>
          <a:p>
            <a:r>
              <a:rPr lang="es-PA">
                <a:solidFill>
                  <a:srgbClr val="02FFF7"/>
                </a:solidFill>
                <a:latin typeface="Avenir Next"/>
              </a:rPr>
              <a:t>Ecosistema FINTECH</a:t>
            </a:r>
            <a:endParaRPr lang="es-PA" noProof="0">
              <a:solidFill>
                <a:srgbClr val="02FFF7"/>
              </a:solidFill>
            </a:endParaRPr>
          </a:p>
        </p:txBody>
      </p:sp>
      <p:cxnSp>
        <p:nvCxnSpPr>
          <p:cNvPr id="13" name="Conector recto 12">
            <a:extLst>
              <a:ext uri="{FF2B5EF4-FFF2-40B4-BE49-F238E27FC236}">
                <a16:creationId xmlns:a16="http://schemas.microsoft.com/office/drawing/2014/main" id="{18D3F425-56C0-6C74-CE5C-85EF21433918}"/>
              </a:ext>
            </a:extLst>
          </p:cNvPr>
          <p:cNvCxnSpPr>
            <a:cxnSpLocks/>
          </p:cNvCxnSpPr>
          <p:nvPr/>
        </p:nvCxnSpPr>
        <p:spPr>
          <a:xfrm flipV="1">
            <a:off x="1351338" y="23299"/>
            <a:ext cx="0" cy="6834701"/>
          </a:xfrm>
          <a:prstGeom prst="line">
            <a:avLst/>
          </a:prstGeom>
          <a:ln w="762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 name="Conector recto 4">
            <a:extLst>
              <a:ext uri="{FF2B5EF4-FFF2-40B4-BE49-F238E27FC236}">
                <a16:creationId xmlns:a16="http://schemas.microsoft.com/office/drawing/2014/main" id="{E49D8C12-998A-E3AA-E1DE-ECCA8FFED1F9}"/>
              </a:ext>
            </a:extLst>
          </p:cNvPr>
          <p:cNvCxnSpPr>
            <a:cxnSpLocks/>
          </p:cNvCxnSpPr>
          <p:nvPr/>
        </p:nvCxnSpPr>
        <p:spPr>
          <a:xfrm rot="16200000">
            <a:off x="-2250686" y="3440649"/>
            <a:ext cx="7187814" cy="0"/>
          </a:xfrm>
          <a:prstGeom prst="line">
            <a:avLst/>
          </a:prstGeom>
        </p:spPr>
        <p:style>
          <a:lnRef idx="2">
            <a:schemeClr val="accent1"/>
          </a:lnRef>
          <a:fillRef idx="0">
            <a:schemeClr val="accent1"/>
          </a:fillRef>
          <a:effectRef idx="1">
            <a:schemeClr val="accent1"/>
          </a:effectRef>
          <a:fontRef idx="minor">
            <a:schemeClr val="tx1"/>
          </a:fontRef>
        </p:style>
      </p:cxnSp>
      <p:grpSp>
        <p:nvGrpSpPr>
          <p:cNvPr id="11" name="Grupo 10">
            <a:extLst>
              <a:ext uri="{FF2B5EF4-FFF2-40B4-BE49-F238E27FC236}">
                <a16:creationId xmlns:a16="http://schemas.microsoft.com/office/drawing/2014/main" id="{4627B5AC-8902-3385-D02E-430F2C142D2B}"/>
              </a:ext>
            </a:extLst>
          </p:cNvPr>
          <p:cNvGrpSpPr/>
          <p:nvPr/>
        </p:nvGrpSpPr>
        <p:grpSpPr>
          <a:xfrm>
            <a:off x="1016373" y="431217"/>
            <a:ext cx="720000" cy="720000"/>
            <a:chOff x="447728" y="2411274"/>
            <a:chExt cx="720000" cy="720000"/>
          </a:xfrm>
        </p:grpSpPr>
        <p:sp>
          <p:nvSpPr>
            <p:cNvPr id="15" name="Elipse 14">
              <a:extLst>
                <a:ext uri="{FF2B5EF4-FFF2-40B4-BE49-F238E27FC236}">
                  <a16:creationId xmlns:a16="http://schemas.microsoft.com/office/drawing/2014/main" id="{EC7ABB6E-AD4F-F97B-6AB9-3D536045BE0E}"/>
                </a:ext>
              </a:extLst>
            </p:cNvPr>
            <p:cNvSpPr/>
            <p:nvPr/>
          </p:nvSpPr>
          <p:spPr>
            <a:xfrm>
              <a:off x="447728" y="2411274"/>
              <a:ext cx="720000" cy="720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PA"/>
            </a:p>
          </p:txBody>
        </p:sp>
        <p:pic>
          <p:nvPicPr>
            <p:cNvPr id="22" name="Gráfico 21" descr="Tendencia al alza con relleno sólido">
              <a:extLst>
                <a:ext uri="{FF2B5EF4-FFF2-40B4-BE49-F238E27FC236}">
                  <a16:creationId xmlns:a16="http://schemas.microsoft.com/office/drawing/2014/main" id="{77AE2DC1-5D42-13E8-2DF3-F9D35E90A9B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16520" y="2480066"/>
              <a:ext cx="582416" cy="582416"/>
            </a:xfrm>
            <a:prstGeom prst="rect">
              <a:avLst/>
            </a:prstGeom>
          </p:spPr>
        </p:pic>
      </p:grpSp>
      <p:grpSp>
        <p:nvGrpSpPr>
          <p:cNvPr id="29" name="Grupo 28">
            <a:extLst>
              <a:ext uri="{FF2B5EF4-FFF2-40B4-BE49-F238E27FC236}">
                <a16:creationId xmlns:a16="http://schemas.microsoft.com/office/drawing/2014/main" id="{0336C789-9E5B-8961-6FF6-BF529EA3FC6C}"/>
              </a:ext>
            </a:extLst>
          </p:cNvPr>
          <p:cNvGrpSpPr/>
          <p:nvPr/>
        </p:nvGrpSpPr>
        <p:grpSpPr>
          <a:xfrm>
            <a:off x="1016373" y="2604999"/>
            <a:ext cx="720000" cy="720000"/>
            <a:chOff x="4469282" y="2411274"/>
            <a:chExt cx="720000" cy="720000"/>
          </a:xfrm>
        </p:grpSpPr>
        <p:sp>
          <p:nvSpPr>
            <p:cNvPr id="17" name="Elipse 16">
              <a:extLst>
                <a:ext uri="{FF2B5EF4-FFF2-40B4-BE49-F238E27FC236}">
                  <a16:creationId xmlns:a16="http://schemas.microsoft.com/office/drawing/2014/main" id="{9299CCBC-E315-EA3B-B468-BA9A36A94022}"/>
                </a:ext>
              </a:extLst>
            </p:cNvPr>
            <p:cNvSpPr/>
            <p:nvPr/>
          </p:nvSpPr>
          <p:spPr>
            <a:xfrm>
              <a:off x="4469282" y="2411274"/>
              <a:ext cx="720000" cy="720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PA"/>
            </a:p>
          </p:txBody>
        </p:sp>
        <p:pic>
          <p:nvPicPr>
            <p:cNvPr id="24" name="Gráfico 23" descr="Caja fuerte con relleno sólido">
              <a:extLst>
                <a:ext uri="{FF2B5EF4-FFF2-40B4-BE49-F238E27FC236}">
                  <a16:creationId xmlns:a16="http://schemas.microsoft.com/office/drawing/2014/main" id="{40FBE381-4314-DFB5-DD6B-D75E9B291EA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536144" y="2480066"/>
              <a:ext cx="582416" cy="582416"/>
            </a:xfrm>
            <a:prstGeom prst="rect">
              <a:avLst/>
            </a:prstGeom>
          </p:spPr>
        </p:pic>
      </p:grpSp>
      <p:grpSp>
        <p:nvGrpSpPr>
          <p:cNvPr id="31" name="Grupo 30">
            <a:extLst>
              <a:ext uri="{FF2B5EF4-FFF2-40B4-BE49-F238E27FC236}">
                <a16:creationId xmlns:a16="http://schemas.microsoft.com/office/drawing/2014/main" id="{25432D78-80C2-0B6D-4C29-700DEFD27F2D}"/>
              </a:ext>
            </a:extLst>
          </p:cNvPr>
          <p:cNvGrpSpPr/>
          <p:nvPr/>
        </p:nvGrpSpPr>
        <p:grpSpPr>
          <a:xfrm>
            <a:off x="1016373" y="3691890"/>
            <a:ext cx="720000" cy="720000"/>
            <a:chOff x="6480059" y="2411274"/>
            <a:chExt cx="720000" cy="720000"/>
          </a:xfrm>
        </p:grpSpPr>
        <p:sp>
          <p:nvSpPr>
            <p:cNvPr id="18" name="Elipse 17">
              <a:extLst>
                <a:ext uri="{FF2B5EF4-FFF2-40B4-BE49-F238E27FC236}">
                  <a16:creationId xmlns:a16="http://schemas.microsoft.com/office/drawing/2014/main" id="{1FBAB247-6630-141B-F325-AD465091CF9E}"/>
                </a:ext>
              </a:extLst>
            </p:cNvPr>
            <p:cNvSpPr/>
            <p:nvPr/>
          </p:nvSpPr>
          <p:spPr>
            <a:xfrm>
              <a:off x="6480059" y="2411274"/>
              <a:ext cx="720000" cy="720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PA"/>
            </a:p>
          </p:txBody>
        </p:sp>
        <p:pic>
          <p:nvPicPr>
            <p:cNvPr id="28" name="Gráfico 27" descr="Dinero con relleno sólido">
              <a:extLst>
                <a:ext uri="{FF2B5EF4-FFF2-40B4-BE49-F238E27FC236}">
                  <a16:creationId xmlns:a16="http://schemas.microsoft.com/office/drawing/2014/main" id="{31218FA9-5194-541B-6700-91EFDF5E552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548851" y="2463051"/>
              <a:ext cx="582416" cy="582416"/>
            </a:xfrm>
            <a:prstGeom prst="rect">
              <a:avLst/>
            </a:prstGeom>
          </p:spPr>
        </p:pic>
      </p:grpSp>
      <p:grpSp>
        <p:nvGrpSpPr>
          <p:cNvPr id="34" name="Grupo 33">
            <a:extLst>
              <a:ext uri="{FF2B5EF4-FFF2-40B4-BE49-F238E27FC236}">
                <a16:creationId xmlns:a16="http://schemas.microsoft.com/office/drawing/2014/main" id="{10B62BAB-E99A-2702-DE3A-3788A0F9131E}"/>
              </a:ext>
            </a:extLst>
          </p:cNvPr>
          <p:cNvGrpSpPr/>
          <p:nvPr/>
        </p:nvGrpSpPr>
        <p:grpSpPr>
          <a:xfrm>
            <a:off x="1016373" y="5865670"/>
            <a:ext cx="720000" cy="720000"/>
            <a:chOff x="10501615" y="2411274"/>
            <a:chExt cx="720000" cy="720000"/>
          </a:xfrm>
        </p:grpSpPr>
        <p:sp>
          <p:nvSpPr>
            <p:cNvPr id="20" name="Elipse 19">
              <a:extLst>
                <a:ext uri="{FF2B5EF4-FFF2-40B4-BE49-F238E27FC236}">
                  <a16:creationId xmlns:a16="http://schemas.microsoft.com/office/drawing/2014/main" id="{2DA1BEAB-6474-CFFD-A389-189117DEEF18}"/>
                </a:ext>
              </a:extLst>
            </p:cNvPr>
            <p:cNvSpPr/>
            <p:nvPr/>
          </p:nvSpPr>
          <p:spPr>
            <a:xfrm>
              <a:off x="10501615" y="2411274"/>
              <a:ext cx="720000" cy="720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PA"/>
            </a:p>
          </p:txBody>
        </p:sp>
        <p:pic>
          <p:nvPicPr>
            <p:cNvPr id="30" name="Gráfico 29" descr="Cheque bancario con relleno sólido">
              <a:extLst>
                <a:ext uri="{FF2B5EF4-FFF2-40B4-BE49-F238E27FC236}">
                  <a16:creationId xmlns:a16="http://schemas.microsoft.com/office/drawing/2014/main" id="{2F364DD2-C572-418D-82C4-5D51E332B7C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556192" y="2480066"/>
              <a:ext cx="582416" cy="582416"/>
            </a:xfrm>
            <a:prstGeom prst="rect">
              <a:avLst/>
            </a:prstGeom>
          </p:spPr>
        </p:pic>
      </p:grpSp>
      <p:grpSp>
        <p:nvGrpSpPr>
          <p:cNvPr id="33" name="Grupo 32">
            <a:extLst>
              <a:ext uri="{FF2B5EF4-FFF2-40B4-BE49-F238E27FC236}">
                <a16:creationId xmlns:a16="http://schemas.microsoft.com/office/drawing/2014/main" id="{11E1C0C1-A159-CADE-0F46-835F1A4A189D}"/>
              </a:ext>
            </a:extLst>
          </p:cNvPr>
          <p:cNvGrpSpPr/>
          <p:nvPr/>
        </p:nvGrpSpPr>
        <p:grpSpPr>
          <a:xfrm>
            <a:off x="1016373" y="4778781"/>
            <a:ext cx="720000" cy="720000"/>
            <a:chOff x="8490836" y="2411274"/>
            <a:chExt cx="720000" cy="720000"/>
          </a:xfrm>
        </p:grpSpPr>
        <p:sp>
          <p:nvSpPr>
            <p:cNvPr id="19" name="Elipse 18">
              <a:extLst>
                <a:ext uri="{FF2B5EF4-FFF2-40B4-BE49-F238E27FC236}">
                  <a16:creationId xmlns:a16="http://schemas.microsoft.com/office/drawing/2014/main" id="{2C4B71A2-F2E9-FB43-720C-BF2D0D1CA9B5}"/>
                </a:ext>
              </a:extLst>
            </p:cNvPr>
            <p:cNvSpPr/>
            <p:nvPr/>
          </p:nvSpPr>
          <p:spPr>
            <a:xfrm>
              <a:off x="8490836" y="2411274"/>
              <a:ext cx="720000" cy="720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PA"/>
            </a:p>
          </p:txBody>
        </p:sp>
        <p:pic>
          <p:nvPicPr>
            <p:cNvPr id="32" name="Gráfico 31" descr="Cadena de bloques con relleno sólido">
              <a:extLst>
                <a:ext uri="{FF2B5EF4-FFF2-40B4-BE49-F238E27FC236}">
                  <a16:creationId xmlns:a16="http://schemas.microsoft.com/office/drawing/2014/main" id="{004C6DC6-8632-8D43-8977-7DA8BD4E2E7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559628" y="2480067"/>
              <a:ext cx="582415" cy="582415"/>
            </a:xfrm>
            <a:prstGeom prst="rect">
              <a:avLst/>
            </a:prstGeom>
          </p:spPr>
        </p:pic>
      </p:grpSp>
      <p:sp>
        <p:nvSpPr>
          <p:cNvPr id="3" name="CuadroTexto 2">
            <a:extLst>
              <a:ext uri="{FF2B5EF4-FFF2-40B4-BE49-F238E27FC236}">
                <a16:creationId xmlns:a16="http://schemas.microsoft.com/office/drawing/2014/main" id="{7D888F78-83F7-F3C8-DCD5-F73CEF53F201}"/>
              </a:ext>
            </a:extLst>
          </p:cNvPr>
          <p:cNvSpPr txBox="1"/>
          <p:nvPr/>
        </p:nvSpPr>
        <p:spPr>
          <a:xfrm>
            <a:off x="1780794" y="320220"/>
            <a:ext cx="1627777" cy="830997"/>
          </a:xfrm>
          <a:prstGeom prst="rect">
            <a:avLst/>
          </a:prstGeom>
          <a:noFill/>
        </p:spPr>
        <p:txBody>
          <a:bodyPr wrap="square" rtlCol="0">
            <a:spAutoFit/>
          </a:bodyPr>
          <a:lstStyle/>
          <a:p>
            <a:pPr algn="ctr"/>
            <a:r>
              <a:rPr lang="es-ES" sz="1600" b="1" i="1">
                <a:solidFill>
                  <a:schemeClr val="bg1"/>
                </a:solidFill>
                <a:latin typeface="Avenir Light" panose="020B0402020203020204" pitchFamily="34" charset="0"/>
              </a:rPr>
              <a:t>Capital </a:t>
            </a:r>
            <a:r>
              <a:rPr lang="es-ES" sz="1600" b="1" i="1" err="1">
                <a:solidFill>
                  <a:schemeClr val="bg1"/>
                </a:solidFill>
                <a:latin typeface="Avenir Light" panose="020B0402020203020204" pitchFamily="34" charset="0"/>
              </a:rPr>
              <a:t>Markets</a:t>
            </a:r>
            <a:r>
              <a:rPr lang="es-ES" sz="1600" b="1" i="1">
                <a:solidFill>
                  <a:schemeClr val="bg1"/>
                </a:solidFill>
                <a:latin typeface="Avenir Light" panose="020B0402020203020204" pitchFamily="34" charset="0"/>
              </a:rPr>
              <a:t> &amp; </a:t>
            </a:r>
            <a:r>
              <a:rPr lang="es-ES" sz="1600" b="1" i="1" err="1">
                <a:solidFill>
                  <a:schemeClr val="bg1"/>
                </a:solidFill>
                <a:latin typeface="Avenir Light" panose="020B0402020203020204" pitchFamily="34" charset="0"/>
              </a:rPr>
              <a:t>Wealth</a:t>
            </a:r>
            <a:r>
              <a:rPr lang="es-ES" sz="1600" b="1" i="1">
                <a:solidFill>
                  <a:schemeClr val="bg1"/>
                </a:solidFill>
                <a:latin typeface="Avenir Light" panose="020B0402020203020204" pitchFamily="34" charset="0"/>
              </a:rPr>
              <a:t> Management</a:t>
            </a:r>
            <a:endParaRPr lang="es-PA" sz="1600" b="1" i="1">
              <a:solidFill>
                <a:schemeClr val="bg1"/>
              </a:solidFill>
              <a:latin typeface="Avenir Light" panose="020B0402020203020204" pitchFamily="34" charset="0"/>
            </a:endParaRPr>
          </a:p>
        </p:txBody>
      </p:sp>
      <p:sp>
        <p:nvSpPr>
          <p:cNvPr id="10" name="CuadroTexto 9">
            <a:extLst>
              <a:ext uri="{FF2B5EF4-FFF2-40B4-BE49-F238E27FC236}">
                <a16:creationId xmlns:a16="http://schemas.microsoft.com/office/drawing/2014/main" id="{2144B577-01D4-DF8A-BA84-CE7CCA65EB94}"/>
              </a:ext>
            </a:extLst>
          </p:cNvPr>
          <p:cNvSpPr txBox="1"/>
          <p:nvPr/>
        </p:nvSpPr>
        <p:spPr>
          <a:xfrm>
            <a:off x="1780794" y="1762921"/>
            <a:ext cx="1627777" cy="338554"/>
          </a:xfrm>
          <a:prstGeom prst="rect">
            <a:avLst/>
          </a:prstGeom>
          <a:noFill/>
        </p:spPr>
        <p:txBody>
          <a:bodyPr wrap="square" rtlCol="0">
            <a:spAutoFit/>
          </a:bodyPr>
          <a:lstStyle/>
          <a:p>
            <a:pPr algn="ctr"/>
            <a:r>
              <a:rPr lang="es-ES" sz="1600" b="1" i="1" err="1">
                <a:solidFill>
                  <a:schemeClr val="bg1"/>
                </a:solidFill>
                <a:latin typeface="Avenir Light" panose="020B0402020203020204" pitchFamily="34" charset="0"/>
              </a:rPr>
              <a:t>Payments</a:t>
            </a:r>
            <a:endParaRPr lang="es-PA" sz="1600" b="1" i="1">
              <a:solidFill>
                <a:schemeClr val="bg1"/>
              </a:solidFill>
              <a:latin typeface="Avenir Light" panose="020B0402020203020204" pitchFamily="34" charset="0"/>
            </a:endParaRPr>
          </a:p>
        </p:txBody>
      </p:sp>
      <p:sp>
        <p:nvSpPr>
          <p:cNvPr id="12" name="CuadroTexto 11">
            <a:extLst>
              <a:ext uri="{FF2B5EF4-FFF2-40B4-BE49-F238E27FC236}">
                <a16:creationId xmlns:a16="http://schemas.microsoft.com/office/drawing/2014/main" id="{DF13D18C-0605-B378-DCE5-D138E408D020}"/>
              </a:ext>
            </a:extLst>
          </p:cNvPr>
          <p:cNvSpPr txBox="1"/>
          <p:nvPr/>
        </p:nvSpPr>
        <p:spPr>
          <a:xfrm>
            <a:off x="1780794" y="2713179"/>
            <a:ext cx="1627777" cy="338554"/>
          </a:xfrm>
          <a:prstGeom prst="rect">
            <a:avLst/>
          </a:prstGeom>
          <a:noFill/>
        </p:spPr>
        <p:txBody>
          <a:bodyPr wrap="square" rtlCol="0">
            <a:spAutoFit/>
          </a:bodyPr>
          <a:lstStyle/>
          <a:p>
            <a:pPr algn="ctr"/>
            <a:r>
              <a:rPr lang="es-ES" sz="1600" b="1" i="1" err="1">
                <a:solidFill>
                  <a:schemeClr val="bg1"/>
                </a:solidFill>
                <a:latin typeface="Avenir Light" panose="020B0402020203020204" pitchFamily="34" charset="0"/>
              </a:rPr>
              <a:t>Insurance</a:t>
            </a:r>
            <a:endParaRPr lang="es-PA" sz="1600" b="1" i="1">
              <a:solidFill>
                <a:schemeClr val="bg1"/>
              </a:solidFill>
              <a:latin typeface="Avenir Light" panose="020B0402020203020204" pitchFamily="34" charset="0"/>
            </a:endParaRPr>
          </a:p>
        </p:txBody>
      </p:sp>
      <p:sp>
        <p:nvSpPr>
          <p:cNvPr id="14" name="CuadroTexto 13">
            <a:extLst>
              <a:ext uri="{FF2B5EF4-FFF2-40B4-BE49-F238E27FC236}">
                <a16:creationId xmlns:a16="http://schemas.microsoft.com/office/drawing/2014/main" id="{B13C9714-963F-2D89-7657-47D268E39832}"/>
              </a:ext>
            </a:extLst>
          </p:cNvPr>
          <p:cNvSpPr txBox="1"/>
          <p:nvPr/>
        </p:nvSpPr>
        <p:spPr>
          <a:xfrm>
            <a:off x="1780794" y="3663437"/>
            <a:ext cx="1627777" cy="584775"/>
          </a:xfrm>
          <a:prstGeom prst="rect">
            <a:avLst/>
          </a:prstGeom>
          <a:noFill/>
        </p:spPr>
        <p:txBody>
          <a:bodyPr wrap="square" rtlCol="0">
            <a:spAutoFit/>
          </a:bodyPr>
          <a:lstStyle/>
          <a:p>
            <a:pPr algn="ctr"/>
            <a:r>
              <a:rPr lang="es-ES" sz="1600" b="1" i="1" err="1">
                <a:solidFill>
                  <a:schemeClr val="bg1"/>
                </a:solidFill>
                <a:latin typeface="Avenir Light" panose="020B0402020203020204" pitchFamily="34" charset="0"/>
              </a:rPr>
              <a:t>Banking</a:t>
            </a:r>
            <a:endParaRPr lang="es-ES" sz="1600" b="1" i="1">
              <a:solidFill>
                <a:schemeClr val="bg1"/>
              </a:solidFill>
              <a:latin typeface="Avenir Light" panose="020B0402020203020204" pitchFamily="34" charset="0"/>
            </a:endParaRPr>
          </a:p>
          <a:p>
            <a:pPr algn="ctr"/>
            <a:r>
              <a:rPr lang="es-ES" sz="1600" b="1" i="1" err="1">
                <a:solidFill>
                  <a:schemeClr val="bg1"/>
                </a:solidFill>
                <a:latin typeface="Avenir Light" panose="020B0402020203020204" pitchFamily="34" charset="0"/>
              </a:rPr>
              <a:t>Lending</a:t>
            </a:r>
            <a:endParaRPr lang="es-PA" sz="1600" b="1" i="1">
              <a:solidFill>
                <a:schemeClr val="bg1"/>
              </a:solidFill>
              <a:latin typeface="Avenir Light" panose="020B0402020203020204" pitchFamily="34" charset="0"/>
            </a:endParaRPr>
          </a:p>
        </p:txBody>
      </p:sp>
      <p:sp>
        <p:nvSpPr>
          <p:cNvPr id="21" name="CuadroTexto 20">
            <a:extLst>
              <a:ext uri="{FF2B5EF4-FFF2-40B4-BE49-F238E27FC236}">
                <a16:creationId xmlns:a16="http://schemas.microsoft.com/office/drawing/2014/main" id="{1C071962-B966-2595-328A-99436204ED8A}"/>
              </a:ext>
            </a:extLst>
          </p:cNvPr>
          <p:cNvSpPr txBox="1"/>
          <p:nvPr/>
        </p:nvSpPr>
        <p:spPr>
          <a:xfrm>
            <a:off x="1780794" y="4859916"/>
            <a:ext cx="1627777" cy="584775"/>
          </a:xfrm>
          <a:prstGeom prst="rect">
            <a:avLst/>
          </a:prstGeom>
          <a:noFill/>
        </p:spPr>
        <p:txBody>
          <a:bodyPr wrap="square" rtlCol="0">
            <a:spAutoFit/>
          </a:bodyPr>
          <a:lstStyle/>
          <a:p>
            <a:pPr algn="ctr"/>
            <a:r>
              <a:rPr lang="es-ES" sz="1600" b="1" i="1" err="1">
                <a:solidFill>
                  <a:schemeClr val="bg1"/>
                </a:solidFill>
                <a:latin typeface="Avenir Light" panose="020B0402020203020204" pitchFamily="34" charset="0"/>
              </a:rPr>
              <a:t>Blockchain</a:t>
            </a:r>
            <a:r>
              <a:rPr lang="es-ES" sz="1600" b="1" i="1">
                <a:solidFill>
                  <a:schemeClr val="bg1"/>
                </a:solidFill>
                <a:latin typeface="Avenir Light" panose="020B0402020203020204" pitchFamily="34" charset="0"/>
              </a:rPr>
              <a:t> &amp; </a:t>
            </a:r>
            <a:r>
              <a:rPr lang="es-ES" sz="1600" b="1" i="1" err="1">
                <a:solidFill>
                  <a:schemeClr val="bg1"/>
                </a:solidFill>
                <a:latin typeface="Avenir Light" panose="020B0402020203020204" pitchFamily="34" charset="0"/>
              </a:rPr>
              <a:t>Crypto</a:t>
            </a:r>
            <a:endParaRPr lang="es-PA" sz="1600" b="1" i="1">
              <a:solidFill>
                <a:schemeClr val="bg1"/>
              </a:solidFill>
              <a:latin typeface="Avenir Light" panose="020B0402020203020204" pitchFamily="34" charset="0"/>
            </a:endParaRPr>
          </a:p>
        </p:txBody>
      </p:sp>
      <p:sp>
        <p:nvSpPr>
          <p:cNvPr id="23" name="CuadroTexto 22">
            <a:extLst>
              <a:ext uri="{FF2B5EF4-FFF2-40B4-BE49-F238E27FC236}">
                <a16:creationId xmlns:a16="http://schemas.microsoft.com/office/drawing/2014/main" id="{0A48CC39-E15A-8C8B-4EC2-DE2F9E790B0B}"/>
              </a:ext>
            </a:extLst>
          </p:cNvPr>
          <p:cNvSpPr txBox="1"/>
          <p:nvPr/>
        </p:nvSpPr>
        <p:spPr>
          <a:xfrm>
            <a:off x="1780794" y="6056393"/>
            <a:ext cx="1627777" cy="338554"/>
          </a:xfrm>
          <a:prstGeom prst="rect">
            <a:avLst/>
          </a:prstGeom>
          <a:noFill/>
        </p:spPr>
        <p:txBody>
          <a:bodyPr wrap="square" rtlCol="0">
            <a:spAutoFit/>
          </a:bodyPr>
          <a:lstStyle/>
          <a:p>
            <a:pPr algn="ctr"/>
            <a:r>
              <a:rPr lang="es-ES" sz="1600" b="1" i="1">
                <a:solidFill>
                  <a:schemeClr val="bg1"/>
                </a:solidFill>
                <a:latin typeface="Avenir Light" panose="020B0402020203020204" pitchFamily="34" charset="0"/>
              </a:rPr>
              <a:t>Otras Fintech</a:t>
            </a:r>
            <a:endParaRPr lang="es-PA" sz="1600" b="1" i="1">
              <a:solidFill>
                <a:schemeClr val="bg1"/>
              </a:solidFill>
              <a:latin typeface="Avenir Light" panose="020B0402020203020204" pitchFamily="34" charset="0"/>
            </a:endParaRPr>
          </a:p>
        </p:txBody>
      </p:sp>
      <p:grpSp>
        <p:nvGrpSpPr>
          <p:cNvPr id="26" name="Grupo 25">
            <a:extLst>
              <a:ext uri="{FF2B5EF4-FFF2-40B4-BE49-F238E27FC236}">
                <a16:creationId xmlns:a16="http://schemas.microsoft.com/office/drawing/2014/main" id="{DBFDA469-DB1F-6837-FBBE-2759721BD18B}"/>
              </a:ext>
            </a:extLst>
          </p:cNvPr>
          <p:cNvGrpSpPr/>
          <p:nvPr/>
        </p:nvGrpSpPr>
        <p:grpSpPr>
          <a:xfrm>
            <a:off x="1016373" y="1518108"/>
            <a:ext cx="720000" cy="720000"/>
            <a:chOff x="2458505" y="2411274"/>
            <a:chExt cx="720000" cy="720000"/>
          </a:xfrm>
        </p:grpSpPr>
        <p:sp>
          <p:nvSpPr>
            <p:cNvPr id="16" name="Elipse 15">
              <a:extLst>
                <a:ext uri="{FF2B5EF4-FFF2-40B4-BE49-F238E27FC236}">
                  <a16:creationId xmlns:a16="http://schemas.microsoft.com/office/drawing/2014/main" id="{618FBED7-8528-ADFE-878D-BB57FCE2F6F0}"/>
                </a:ext>
              </a:extLst>
            </p:cNvPr>
            <p:cNvSpPr/>
            <p:nvPr/>
          </p:nvSpPr>
          <p:spPr>
            <a:xfrm>
              <a:off x="2458505" y="2411274"/>
              <a:ext cx="720000" cy="72000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PA"/>
            </a:p>
          </p:txBody>
        </p:sp>
        <p:pic>
          <p:nvPicPr>
            <p:cNvPr id="25" name="Gráfico 24" descr="Cartera con relleno sólido">
              <a:extLst>
                <a:ext uri="{FF2B5EF4-FFF2-40B4-BE49-F238E27FC236}">
                  <a16:creationId xmlns:a16="http://schemas.microsoft.com/office/drawing/2014/main" id="{F315F644-B3BA-CA54-AEC4-AFDEF675720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2504698" y="2480066"/>
              <a:ext cx="582416" cy="582416"/>
            </a:xfrm>
            <a:prstGeom prst="rect">
              <a:avLst/>
            </a:prstGeom>
          </p:spPr>
        </p:pic>
      </p:grpSp>
      <p:sp>
        <p:nvSpPr>
          <p:cNvPr id="48" name="CuadroTexto 47">
            <a:extLst>
              <a:ext uri="{FF2B5EF4-FFF2-40B4-BE49-F238E27FC236}">
                <a16:creationId xmlns:a16="http://schemas.microsoft.com/office/drawing/2014/main" id="{5D10CFD0-D3A9-EE2F-258E-67D15A7EC0B2}"/>
              </a:ext>
            </a:extLst>
          </p:cNvPr>
          <p:cNvSpPr txBox="1"/>
          <p:nvPr/>
        </p:nvSpPr>
        <p:spPr>
          <a:xfrm>
            <a:off x="4315905" y="1314778"/>
            <a:ext cx="6993775" cy="923330"/>
          </a:xfrm>
          <a:prstGeom prst="rect">
            <a:avLst/>
          </a:prstGeom>
          <a:noFill/>
        </p:spPr>
        <p:txBody>
          <a:bodyPr wrap="square">
            <a:spAutoFit/>
          </a:bodyPr>
          <a:lstStyle/>
          <a:p>
            <a:r>
              <a:rPr lang="es-ES">
                <a:solidFill>
                  <a:schemeClr val="bg1"/>
                </a:solidFill>
                <a:latin typeface="Avenir Light" panose="020B0402020203020204" pitchFamily="34" charset="0"/>
              </a:rPr>
              <a:t>Panamá busca la digitalización del Dinero y de su banca. </a:t>
            </a:r>
            <a:r>
              <a:rPr lang="es-ES" sz="1800">
                <a:solidFill>
                  <a:schemeClr val="bg1"/>
                </a:solidFill>
                <a:latin typeface="Avenir Light" panose="020B0402020203020204" pitchFamily="34" charset="0"/>
              </a:rPr>
              <a:t>Aunque el país tiende mayoritariamente al uso de efectivo buscamos la inclusión y desarrollo financiero digital.</a:t>
            </a:r>
            <a:endParaRPr lang="es-PA"/>
          </a:p>
        </p:txBody>
      </p:sp>
      <p:sp>
        <p:nvSpPr>
          <p:cNvPr id="51" name="CuadroTexto 50">
            <a:extLst>
              <a:ext uri="{FF2B5EF4-FFF2-40B4-BE49-F238E27FC236}">
                <a16:creationId xmlns:a16="http://schemas.microsoft.com/office/drawing/2014/main" id="{B2C814F9-8038-717A-DB1D-BB5794571BD9}"/>
              </a:ext>
            </a:extLst>
          </p:cNvPr>
          <p:cNvSpPr txBox="1"/>
          <p:nvPr/>
        </p:nvSpPr>
        <p:spPr>
          <a:xfrm>
            <a:off x="4315206" y="2579285"/>
            <a:ext cx="6096000" cy="369332"/>
          </a:xfrm>
          <a:prstGeom prst="rect">
            <a:avLst/>
          </a:prstGeom>
          <a:noFill/>
        </p:spPr>
        <p:txBody>
          <a:bodyPr wrap="square">
            <a:spAutoFit/>
          </a:bodyPr>
          <a:lstStyle/>
          <a:p>
            <a:r>
              <a:rPr lang="es-ES">
                <a:solidFill>
                  <a:schemeClr val="bg1"/>
                </a:solidFill>
                <a:latin typeface="Avenir Light" panose="020B0402020203020204" pitchFamily="34" charset="0"/>
              </a:rPr>
              <a:t>Panamá cuenta con:</a:t>
            </a:r>
          </a:p>
        </p:txBody>
      </p:sp>
      <p:sp>
        <p:nvSpPr>
          <p:cNvPr id="52" name="CuadroTexto 51">
            <a:extLst>
              <a:ext uri="{FF2B5EF4-FFF2-40B4-BE49-F238E27FC236}">
                <a16:creationId xmlns:a16="http://schemas.microsoft.com/office/drawing/2014/main" id="{1BEA2E28-41DC-0722-E6AF-6912D0B6AB46}"/>
              </a:ext>
            </a:extLst>
          </p:cNvPr>
          <p:cNvSpPr txBox="1"/>
          <p:nvPr/>
        </p:nvSpPr>
        <p:spPr>
          <a:xfrm>
            <a:off x="4539917" y="3256207"/>
            <a:ext cx="1556084" cy="584775"/>
          </a:xfrm>
          <a:prstGeom prst="rect">
            <a:avLst/>
          </a:prstGeom>
          <a:noFill/>
        </p:spPr>
        <p:txBody>
          <a:bodyPr wrap="square" rtlCol="0">
            <a:spAutoFit/>
          </a:bodyPr>
          <a:lstStyle/>
          <a:p>
            <a:r>
              <a:rPr lang="es-PA" sz="3200" b="1">
                <a:solidFill>
                  <a:srgbClr val="02FFF7"/>
                </a:solidFill>
                <a:latin typeface="Avenir Next" panose="020B0503020202020204" pitchFamily="34" charset="0"/>
              </a:rPr>
              <a:t>+201</a:t>
            </a:r>
          </a:p>
        </p:txBody>
      </p:sp>
      <p:sp>
        <p:nvSpPr>
          <p:cNvPr id="53" name="CuadroTexto 52">
            <a:extLst>
              <a:ext uri="{FF2B5EF4-FFF2-40B4-BE49-F238E27FC236}">
                <a16:creationId xmlns:a16="http://schemas.microsoft.com/office/drawing/2014/main" id="{2D423F44-A087-4C5A-EB46-036E33B7251B}"/>
              </a:ext>
            </a:extLst>
          </p:cNvPr>
          <p:cNvSpPr txBox="1"/>
          <p:nvPr/>
        </p:nvSpPr>
        <p:spPr>
          <a:xfrm>
            <a:off x="5839326" y="3385157"/>
            <a:ext cx="5470354" cy="369332"/>
          </a:xfrm>
          <a:prstGeom prst="rect">
            <a:avLst/>
          </a:prstGeom>
          <a:noFill/>
        </p:spPr>
        <p:txBody>
          <a:bodyPr wrap="square" rtlCol="0">
            <a:spAutoFit/>
          </a:bodyPr>
          <a:lstStyle/>
          <a:p>
            <a:r>
              <a:rPr lang="es-PA" err="1">
                <a:solidFill>
                  <a:schemeClr val="bg1"/>
                </a:solidFill>
                <a:latin typeface="Avenir Light" panose="020B0402020203020204" pitchFamily="34" charset="0"/>
              </a:rPr>
              <a:t>Fintechs</a:t>
            </a:r>
            <a:r>
              <a:rPr lang="es-PA">
                <a:solidFill>
                  <a:schemeClr val="bg1"/>
                </a:solidFill>
                <a:latin typeface="Avenir Light" panose="020B0402020203020204" pitchFamily="34" charset="0"/>
              </a:rPr>
              <a:t>, de las cuales 71 son firmas locales</a:t>
            </a:r>
          </a:p>
        </p:txBody>
      </p:sp>
      <p:sp>
        <p:nvSpPr>
          <p:cNvPr id="55" name="CuadroTexto 54">
            <a:extLst>
              <a:ext uri="{FF2B5EF4-FFF2-40B4-BE49-F238E27FC236}">
                <a16:creationId xmlns:a16="http://schemas.microsoft.com/office/drawing/2014/main" id="{1C7A1E37-A19D-81C8-8B19-06B46D32C670}"/>
              </a:ext>
            </a:extLst>
          </p:cNvPr>
          <p:cNvSpPr txBox="1"/>
          <p:nvPr/>
        </p:nvSpPr>
        <p:spPr>
          <a:xfrm>
            <a:off x="4539916" y="4043383"/>
            <a:ext cx="882311" cy="461665"/>
          </a:xfrm>
          <a:prstGeom prst="rect">
            <a:avLst/>
          </a:prstGeom>
          <a:noFill/>
        </p:spPr>
        <p:txBody>
          <a:bodyPr wrap="square" rtlCol="0">
            <a:spAutoFit/>
          </a:bodyPr>
          <a:lstStyle/>
          <a:p>
            <a:r>
              <a:rPr lang="es-PA" sz="2400" b="1">
                <a:solidFill>
                  <a:srgbClr val="02FFF7"/>
                </a:solidFill>
                <a:latin typeface="Avenir Next" panose="020B0503020202020204" pitchFamily="34" charset="0"/>
              </a:rPr>
              <a:t>46%</a:t>
            </a:r>
          </a:p>
        </p:txBody>
      </p:sp>
      <p:sp>
        <p:nvSpPr>
          <p:cNvPr id="56" name="CuadroTexto 55">
            <a:extLst>
              <a:ext uri="{FF2B5EF4-FFF2-40B4-BE49-F238E27FC236}">
                <a16:creationId xmlns:a16="http://schemas.microsoft.com/office/drawing/2014/main" id="{D656A7FF-3A4B-EAD9-F2CC-823579ECEADE}"/>
              </a:ext>
            </a:extLst>
          </p:cNvPr>
          <p:cNvSpPr txBox="1"/>
          <p:nvPr/>
        </p:nvSpPr>
        <p:spPr>
          <a:xfrm>
            <a:off x="6661673" y="4043383"/>
            <a:ext cx="882311" cy="461665"/>
          </a:xfrm>
          <a:prstGeom prst="rect">
            <a:avLst/>
          </a:prstGeom>
          <a:noFill/>
        </p:spPr>
        <p:txBody>
          <a:bodyPr wrap="square" rtlCol="0">
            <a:spAutoFit/>
          </a:bodyPr>
          <a:lstStyle/>
          <a:p>
            <a:r>
              <a:rPr lang="es-PA" sz="2400" b="1">
                <a:solidFill>
                  <a:srgbClr val="02FFF7"/>
                </a:solidFill>
                <a:latin typeface="Avenir Next" panose="020B0503020202020204" pitchFamily="34" charset="0"/>
              </a:rPr>
              <a:t>31%</a:t>
            </a:r>
          </a:p>
        </p:txBody>
      </p:sp>
      <p:sp>
        <p:nvSpPr>
          <p:cNvPr id="57" name="CuadroTexto 56">
            <a:extLst>
              <a:ext uri="{FF2B5EF4-FFF2-40B4-BE49-F238E27FC236}">
                <a16:creationId xmlns:a16="http://schemas.microsoft.com/office/drawing/2014/main" id="{E7734CFC-8784-356C-53C3-C99266E43607}"/>
              </a:ext>
            </a:extLst>
          </p:cNvPr>
          <p:cNvSpPr txBox="1"/>
          <p:nvPr/>
        </p:nvSpPr>
        <p:spPr>
          <a:xfrm>
            <a:off x="8783431" y="4043383"/>
            <a:ext cx="882311" cy="461665"/>
          </a:xfrm>
          <a:prstGeom prst="rect">
            <a:avLst/>
          </a:prstGeom>
          <a:noFill/>
        </p:spPr>
        <p:txBody>
          <a:bodyPr wrap="square" rtlCol="0">
            <a:spAutoFit/>
          </a:bodyPr>
          <a:lstStyle/>
          <a:p>
            <a:r>
              <a:rPr lang="es-PA" sz="2400" b="1">
                <a:solidFill>
                  <a:srgbClr val="02FFF7"/>
                </a:solidFill>
                <a:latin typeface="Avenir Next" panose="020B0503020202020204" pitchFamily="34" charset="0"/>
              </a:rPr>
              <a:t>30%</a:t>
            </a:r>
          </a:p>
        </p:txBody>
      </p:sp>
      <p:sp>
        <p:nvSpPr>
          <p:cNvPr id="58" name="CuadroTexto 57">
            <a:extLst>
              <a:ext uri="{FF2B5EF4-FFF2-40B4-BE49-F238E27FC236}">
                <a16:creationId xmlns:a16="http://schemas.microsoft.com/office/drawing/2014/main" id="{A8D38748-6E58-FB7A-7608-040FED7B766F}"/>
              </a:ext>
            </a:extLst>
          </p:cNvPr>
          <p:cNvSpPr txBox="1"/>
          <p:nvPr/>
        </p:nvSpPr>
        <p:spPr>
          <a:xfrm>
            <a:off x="5422227" y="3955824"/>
            <a:ext cx="1131346" cy="584775"/>
          </a:xfrm>
          <a:prstGeom prst="rect">
            <a:avLst/>
          </a:prstGeom>
          <a:noFill/>
        </p:spPr>
        <p:txBody>
          <a:bodyPr wrap="square" rtlCol="0">
            <a:spAutoFit/>
          </a:bodyPr>
          <a:lstStyle/>
          <a:p>
            <a:r>
              <a:rPr lang="es-PA" sz="1600">
                <a:solidFill>
                  <a:schemeClr val="bg1"/>
                </a:solidFill>
                <a:latin typeface="Avenir Light" panose="020B0402020203020204" pitchFamily="34" charset="0"/>
              </a:rPr>
              <a:t>Índice de Madurez</a:t>
            </a:r>
          </a:p>
        </p:txBody>
      </p:sp>
      <p:sp>
        <p:nvSpPr>
          <p:cNvPr id="59" name="CuadroTexto 58">
            <a:extLst>
              <a:ext uri="{FF2B5EF4-FFF2-40B4-BE49-F238E27FC236}">
                <a16:creationId xmlns:a16="http://schemas.microsoft.com/office/drawing/2014/main" id="{CDFAE225-E939-DBBF-C7A5-69FF7EE46FAA}"/>
              </a:ext>
            </a:extLst>
          </p:cNvPr>
          <p:cNvSpPr txBox="1"/>
          <p:nvPr/>
        </p:nvSpPr>
        <p:spPr>
          <a:xfrm>
            <a:off x="7527947" y="3955823"/>
            <a:ext cx="1131346" cy="584775"/>
          </a:xfrm>
          <a:prstGeom prst="rect">
            <a:avLst/>
          </a:prstGeom>
          <a:noFill/>
        </p:spPr>
        <p:txBody>
          <a:bodyPr wrap="square" rtlCol="0">
            <a:spAutoFit/>
          </a:bodyPr>
          <a:lstStyle/>
          <a:p>
            <a:r>
              <a:rPr lang="es-PA" sz="1600">
                <a:solidFill>
                  <a:schemeClr val="bg1"/>
                </a:solidFill>
                <a:latin typeface="Avenir Light" panose="020B0402020203020204" pitchFamily="34" charset="0"/>
              </a:rPr>
              <a:t>Índice de SaaS</a:t>
            </a:r>
          </a:p>
        </p:txBody>
      </p:sp>
      <p:sp>
        <p:nvSpPr>
          <p:cNvPr id="60" name="CuadroTexto 59">
            <a:extLst>
              <a:ext uri="{FF2B5EF4-FFF2-40B4-BE49-F238E27FC236}">
                <a16:creationId xmlns:a16="http://schemas.microsoft.com/office/drawing/2014/main" id="{915EF191-0FC6-12DC-0038-08C2FC8FD237}"/>
              </a:ext>
            </a:extLst>
          </p:cNvPr>
          <p:cNvSpPr txBox="1"/>
          <p:nvPr/>
        </p:nvSpPr>
        <p:spPr>
          <a:xfrm>
            <a:off x="9717434" y="3981827"/>
            <a:ext cx="1592246" cy="584775"/>
          </a:xfrm>
          <a:prstGeom prst="rect">
            <a:avLst/>
          </a:prstGeom>
          <a:noFill/>
        </p:spPr>
        <p:txBody>
          <a:bodyPr wrap="square" rtlCol="0">
            <a:spAutoFit/>
          </a:bodyPr>
          <a:lstStyle/>
          <a:p>
            <a:r>
              <a:rPr lang="es-PA" sz="1600">
                <a:solidFill>
                  <a:schemeClr val="bg1"/>
                </a:solidFill>
                <a:latin typeface="Avenir Light" panose="020B0402020203020204" pitchFamily="34" charset="0"/>
              </a:rPr>
              <a:t>Índice de </a:t>
            </a:r>
            <a:r>
              <a:rPr lang="es-PA" sz="1600" err="1">
                <a:solidFill>
                  <a:schemeClr val="bg1"/>
                </a:solidFill>
                <a:latin typeface="Avenir Light" panose="020B0402020203020204" pitchFamily="34" charset="0"/>
              </a:rPr>
              <a:t>Apificación</a:t>
            </a:r>
            <a:endParaRPr lang="es-PA" sz="1600">
              <a:solidFill>
                <a:schemeClr val="bg1"/>
              </a:solidFill>
              <a:latin typeface="Avenir Light" panose="020B0402020203020204" pitchFamily="34" charset="0"/>
            </a:endParaRPr>
          </a:p>
        </p:txBody>
      </p:sp>
      <p:sp>
        <p:nvSpPr>
          <p:cNvPr id="61" name="CuadroTexto 60">
            <a:extLst>
              <a:ext uri="{FF2B5EF4-FFF2-40B4-BE49-F238E27FC236}">
                <a16:creationId xmlns:a16="http://schemas.microsoft.com/office/drawing/2014/main" id="{42B79D0E-D7CE-0446-FC23-ACDC291E06B4}"/>
              </a:ext>
            </a:extLst>
          </p:cNvPr>
          <p:cNvSpPr txBox="1"/>
          <p:nvPr/>
        </p:nvSpPr>
        <p:spPr>
          <a:xfrm>
            <a:off x="4417557" y="4782971"/>
            <a:ext cx="6096000" cy="369332"/>
          </a:xfrm>
          <a:prstGeom prst="rect">
            <a:avLst/>
          </a:prstGeom>
          <a:noFill/>
        </p:spPr>
        <p:txBody>
          <a:bodyPr wrap="square">
            <a:spAutoFit/>
          </a:bodyPr>
          <a:lstStyle/>
          <a:p>
            <a:r>
              <a:rPr lang="es-ES">
                <a:solidFill>
                  <a:schemeClr val="bg1"/>
                </a:solidFill>
                <a:latin typeface="Avenir Light" panose="020B0402020203020204" pitchFamily="34" charset="0"/>
              </a:rPr>
              <a:t>Tecnologías:</a:t>
            </a:r>
          </a:p>
        </p:txBody>
      </p:sp>
      <p:sp>
        <p:nvSpPr>
          <p:cNvPr id="62" name="Rectángulo: esquinas redondeadas 61">
            <a:extLst>
              <a:ext uri="{FF2B5EF4-FFF2-40B4-BE49-F238E27FC236}">
                <a16:creationId xmlns:a16="http://schemas.microsoft.com/office/drawing/2014/main" id="{050890C5-FF21-4514-E7F7-DCD47033D4F8}"/>
              </a:ext>
            </a:extLst>
          </p:cNvPr>
          <p:cNvSpPr/>
          <p:nvPr/>
        </p:nvSpPr>
        <p:spPr>
          <a:xfrm>
            <a:off x="4539916" y="5308165"/>
            <a:ext cx="2244116" cy="750796"/>
          </a:xfrm>
          <a:prstGeom prst="roundRect">
            <a:avLst>
              <a:gd name="adj" fmla="val 27350"/>
            </a:avLst>
          </a:prstGeom>
          <a:solidFill>
            <a:schemeClr val="bg1">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PA" sz="3200" b="1">
                <a:solidFill>
                  <a:srgbClr val="203A72"/>
                </a:solidFill>
                <a:latin typeface="Avenir Next" panose="020B0503020202020204" pitchFamily="34" charset="0"/>
              </a:rPr>
              <a:t>24%  </a:t>
            </a:r>
            <a:r>
              <a:rPr lang="es-PA">
                <a:solidFill>
                  <a:srgbClr val="203A72"/>
                </a:solidFill>
                <a:latin typeface="Avenir Light" panose="020B0402020203020204" pitchFamily="34" charset="0"/>
              </a:rPr>
              <a:t>IA</a:t>
            </a:r>
          </a:p>
        </p:txBody>
      </p:sp>
      <p:sp>
        <p:nvSpPr>
          <p:cNvPr id="63" name="Rectángulo: esquinas redondeadas 62">
            <a:extLst>
              <a:ext uri="{FF2B5EF4-FFF2-40B4-BE49-F238E27FC236}">
                <a16:creationId xmlns:a16="http://schemas.microsoft.com/office/drawing/2014/main" id="{21FB6F7B-A9A3-2D9D-9A74-AB0E86573BE6}"/>
              </a:ext>
            </a:extLst>
          </p:cNvPr>
          <p:cNvSpPr/>
          <p:nvPr/>
        </p:nvSpPr>
        <p:spPr>
          <a:xfrm>
            <a:off x="6980470" y="5308165"/>
            <a:ext cx="2244116" cy="750796"/>
          </a:xfrm>
          <a:prstGeom prst="roundRect">
            <a:avLst>
              <a:gd name="adj" fmla="val 27350"/>
            </a:avLst>
          </a:prstGeom>
          <a:solidFill>
            <a:schemeClr val="bg1">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PA" sz="3200" b="1">
                <a:solidFill>
                  <a:srgbClr val="203A72"/>
                </a:solidFill>
                <a:latin typeface="Avenir Next" panose="020B0503020202020204" pitchFamily="34" charset="0"/>
              </a:rPr>
              <a:t>19% </a:t>
            </a:r>
            <a:r>
              <a:rPr lang="es-PA">
                <a:solidFill>
                  <a:srgbClr val="203A72"/>
                </a:solidFill>
                <a:latin typeface="Avenir Light" panose="020B0402020203020204" pitchFamily="34" charset="0"/>
              </a:rPr>
              <a:t>Big Data</a:t>
            </a:r>
          </a:p>
        </p:txBody>
      </p:sp>
      <p:sp>
        <p:nvSpPr>
          <p:cNvPr id="64" name="Rectángulo: esquinas redondeadas 63">
            <a:extLst>
              <a:ext uri="{FF2B5EF4-FFF2-40B4-BE49-F238E27FC236}">
                <a16:creationId xmlns:a16="http://schemas.microsoft.com/office/drawing/2014/main" id="{64F570FD-E88A-382B-6B8F-4CF60B51A20D}"/>
              </a:ext>
            </a:extLst>
          </p:cNvPr>
          <p:cNvSpPr/>
          <p:nvPr/>
        </p:nvSpPr>
        <p:spPr>
          <a:xfrm>
            <a:off x="9421024" y="5308165"/>
            <a:ext cx="2450310" cy="750796"/>
          </a:xfrm>
          <a:prstGeom prst="roundRect">
            <a:avLst>
              <a:gd name="adj" fmla="val 27350"/>
            </a:avLst>
          </a:prstGeom>
          <a:solidFill>
            <a:schemeClr val="bg1">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PA" sz="3200" b="1">
                <a:solidFill>
                  <a:srgbClr val="203A72"/>
                </a:solidFill>
                <a:latin typeface="Avenir Next" panose="020B0503020202020204" pitchFamily="34" charset="0"/>
              </a:rPr>
              <a:t>19% </a:t>
            </a:r>
            <a:r>
              <a:rPr lang="es-PA" err="1">
                <a:solidFill>
                  <a:srgbClr val="203A72"/>
                </a:solidFill>
                <a:latin typeface="Avenir Light" panose="020B0402020203020204" pitchFamily="34" charset="0"/>
              </a:rPr>
              <a:t>Blockchain</a:t>
            </a:r>
            <a:endParaRPr lang="es-PA">
              <a:solidFill>
                <a:srgbClr val="203A72"/>
              </a:solidFill>
              <a:latin typeface="Avenir Light" panose="020B0402020203020204" pitchFamily="34" charset="0"/>
            </a:endParaRPr>
          </a:p>
        </p:txBody>
      </p:sp>
      <p:cxnSp>
        <p:nvCxnSpPr>
          <p:cNvPr id="66" name="Conector recto 65">
            <a:extLst>
              <a:ext uri="{FF2B5EF4-FFF2-40B4-BE49-F238E27FC236}">
                <a16:creationId xmlns:a16="http://schemas.microsoft.com/office/drawing/2014/main" id="{6C2E3B2A-45CE-2FCF-5210-C0F67FFDB139}"/>
              </a:ext>
            </a:extLst>
          </p:cNvPr>
          <p:cNvCxnSpPr>
            <a:cxnSpLocks/>
          </p:cNvCxnSpPr>
          <p:nvPr/>
        </p:nvCxnSpPr>
        <p:spPr>
          <a:xfrm>
            <a:off x="6588789" y="3968825"/>
            <a:ext cx="0" cy="610779"/>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67" name="Conector recto 66">
            <a:extLst>
              <a:ext uri="{FF2B5EF4-FFF2-40B4-BE49-F238E27FC236}">
                <a16:creationId xmlns:a16="http://schemas.microsoft.com/office/drawing/2014/main" id="{C6D54932-2F6D-01BE-49C1-368B2171B714}"/>
              </a:ext>
            </a:extLst>
          </p:cNvPr>
          <p:cNvCxnSpPr>
            <a:cxnSpLocks/>
          </p:cNvCxnSpPr>
          <p:nvPr/>
        </p:nvCxnSpPr>
        <p:spPr>
          <a:xfrm>
            <a:off x="8818647" y="3968825"/>
            <a:ext cx="0" cy="610779"/>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543784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1" fill="hold"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0-#ppt_h/2"/>
                                          </p:val>
                                        </p:tav>
                                        <p:tav tm="100000">
                                          <p:val>
                                            <p:strVal val="#ppt_y"/>
                                          </p:val>
                                        </p:tav>
                                      </p:tavLst>
                                    </p:anim>
                                  </p:childTnLst>
                                </p:cTn>
                              </p:par>
                            </p:childTnLst>
                          </p:cTn>
                        </p:par>
                        <p:par>
                          <p:cTn id="14" fill="hold">
                            <p:stCondLst>
                              <p:cond delay="1000"/>
                            </p:stCondLst>
                            <p:childTnLst>
                              <p:par>
                                <p:cTn id="15" presetID="1" presetClass="entr" presetSubtype="0" fill="hold" nodeType="after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par>
                          <p:cTn id="17" fill="hold">
                            <p:stCondLst>
                              <p:cond delay="1000"/>
                            </p:stCondLst>
                            <p:childTnLst>
                              <p:par>
                                <p:cTn id="18" presetID="1" presetClass="entr" presetSubtype="0" fill="hold" nodeType="afterEffect">
                                  <p:stCondLst>
                                    <p:cond delay="0"/>
                                  </p:stCondLst>
                                  <p:childTnLst>
                                    <p:set>
                                      <p:cBhvr>
                                        <p:cTn id="19" dur="1" fill="hold">
                                          <p:stCondLst>
                                            <p:cond delay="0"/>
                                          </p:stCondLst>
                                        </p:cTn>
                                        <p:tgtEl>
                                          <p:spTgt spid="26"/>
                                        </p:tgtEl>
                                        <p:attrNameLst>
                                          <p:attrName>style.visibility</p:attrName>
                                        </p:attrNameLst>
                                      </p:cBhvr>
                                      <p:to>
                                        <p:strVal val="visible"/>
                                      </p:to>
                                    </p:set>
                                  </p:childTnLst>
                                </p:cTn>
                              </p:par>
                            </p:childTnLst>
                          </p:cTn>
                        </p:par>
                        <p:par>
                          <p:cTn id="20" fill="hold">
                            <p:stCondLst>
                              <p:cond delay="1000"/>
                            </p:stCondLst>
                            <p:childTnLst>
                              <p:par>
                                <p:cTn id="21" presetID="1" presetClass="entr" presetSubtype="0" fill="hold" nodeType="after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par>
                          <p:cTn id="23" fill="hold">
                            <p:stCondLst>
                              <p:cond delay="1000"/>
                            </p:stCondLst>
                            <p:childTnLst>
                              <p:par>
                                <p:cTn id="24" presetID="1" presetClass="entr" presetSubtype="0" fill="hold" nodeType="afterEffect">
                                  <p:stCondLst>
                                    <p:cond delay="0"/>
                                  </p:stCondLst>
                                  <p:childTnLst>
                                    <p:set>
                                      <p:cBhvr>
                                        <p:cTn id="25" dur="1" fill="hold">
                                          <p:stCondLst>
                                            <p:cond delay="0"/>
                                          </p:stCondLst>
                                        </p:cTn>
                                        <p:tgtEl>
                                          <p:spTgt spid="31"/>
                                        </p:tgtEl>
                                        <p:attrNameLst>
                                          <p:attrName>style.visibility</p:attrName>
                                        </p:attrNameLst>
                                      </p:cBhvr>
                                      <p:to>
                                        <p:strVal val="visible"/>
                                      </p:to>
                                    </p:set>
                                  </p:childTnLst>
                                </p:cTn>
                              </p:par>
                            </p:childTnLst>
                          </p:cTn>
                        </p:par>
                        <p:par>
                          <p:cTn id="26" fill="hold">
                            <p:stCondLst>
                              <p:cond delay="1000"/>
                            </p:stCondLst>
                            <p:childTnLst>
                              <p:par>
                                <p:cTn id="27" presetID="1" presetClass="entr" presetSubtype="0" fill="hold" nodeType="afterEffect">
                                  <p:stCondLst>
                                    <p:cond delay="0"/>
                                  </p:stCondLst>
                                  <p:childTnLst>
                                    <p:set>
                                      <p:cBhvr>
                                        <p:cTn id="28" dur="1" fill="hold">
                                          <p:stCondLst>
                                            <p:cond delay="0"/>
                                          </p:stCondLst>
                                        </p:cTn>
                                        <p:tgtEl>
                                          <p:spTgt spid="33"/>
                                        </p:tgtEl>
                                        <p:attrNameLst>
                                          <p:attrName>style.visibility</p:attrName>
                                        </p:attrNameLst>
                                      </p:cBhvr>
                                      <p:to>
                                        <p:strVal val="visible"/>
                                      </p:to>
                                    </p:set>
                                  </p:childTnLst>
                                </p:cTn>
                              </p:par>
                            </p:childTnLst>
                          </p:cTn>
                        </p:par>
                        <p:par>
                          <p:cTn id="29" fill="hold">
                            <p:stCondLst>
                              <p:cond delay="1000"/>
                            </p:stCondLst>
                            <p:childTnLst>
                              <p:par>
                                <p:cTn id="30" presetID="1" presetClass="entr" presetSubtype="0" fill="hold" nodeType="afterEffect">
                                  <p:stCondLst>
                                    <p:cond delay="0"/>
                                  </p:stCondLst>
                                  <p:childTnLst>
                                    <p:set>
                                      <p:cBhvr>
                                        <p:cTn id="31" dur="1" fill="hold">
                                          <p:stCondLst>
                                            <p:cond delay="0"/>
                                          </p:stCondLst>
                                        </p:cTn>
                                        <p:tgtEl>
                                          <p:spTgt spid="34"/>
                                        </p:tgtEl>
                                        <p:attrNameLst>
                                          <p:attrName>style.visibility</p:attrName>
                                        </p:attrNameLst>
                                      </p:cBhvr>
                                      <p:to>
                                        <p:strVal val="visible"/>
                                      </p:to>
                                    </p:set>
                                  </p:childTnLst>
                                </p:cTn>
                              </p:par>
                            </p:childTnLst>
                          </p:cTn>
                        </p:par>
                        <p:par>
                          <p:cTn id="32" fill="hold">
                            <p:stCondLst>
                              <p:cond delay="1000"/>
                            </p:stCondLst>
                            <p:childTnLst>
                              <p:par>
                                <p:cTn id="33" presetID="26" presetClass="emph" presetSubtype="0" fill="hold" nodeType="afterEffect">
                                  <p:stCondLst>
                                    <p:cond delay="0"/>
                                  </p:stCondLst>
                                  <p:childTnLst>
                                    <p:animEffect transition="out" filter="fade">
                                      <p:cBhvr>
                                        <p:cTn id="34" dur="500" tmFilter="0, 0; .2, .5; .8, .5; 1, 0"/>
                                        <p:tgtEl>
                                          <p:spTgt spid="11"/>
                                        </p:tgtEl>
                                      </p:cBhvr>
                                    </p:animEffect>
                                    <p:animScale>
                                      <p:cBhvr>
                                        <p:cTn id="35" dur="250" autoRev="1" fill="hold"/>
                                        <p:tgtEl>
                                          <p:spTgt spid="11"/>
                                        </p:tgtEl>
                                      </p:cBhvr>
                                      <p:by x="105000" y="105000"/>
                                    </p:animScale>
                                  </p:childTnLst>
                                </p:cTn>
                              </p:par>
                            </p:childTnLst>
                          </p:cTn>
                        </p:par>
                        <p:par>
                          <p:cTn id="36" fill="hold">
                            <p:stCondLst>
                              <p:cond delay="1500"/>
                            </p:stCondLst>
                            <p:childTnLst>
                              <p:par>
                                <p:cTn id="37" presetID="26" presetClass="emph" presetSubtype="0" fill="hold" nodeType="afterEffect">
                                  <p:stCondLst>
                                    <p:cond delay="0"/>
                                  </p:stCondLst>
                                  <p:childTnLst>
                                    <p:animEffect transition="out" filter="fade">
                                      <p:cBhvr>
                                        <p:cTn id="38" dur="500" tmFilter="0, 0; .2, .5; .8, .5; 1, 0"/>
                                        <p:tgtEl>
                                          <p:spTgt spid="26"/>
                                        </p:tgtEl>
                                      </p:cBhvr>
                                    </p:animEffect>
                                    <p:animScale>
                                      <p:cBhvr>
                                        <p:cTn id="39" dur="250" autoRev="1" fill="hold"/>
                                        <p:tgtEl>
                                          <p:spTgt spid="26"/>
                                        </p:tgtEl>
                                      </p:cBhvr>
                                      <p:by x="105000" y="105000"/>
                                    </p:animScale>
                                  </p:childTnLst>
                                </p:cTn>
                              </p:par>
                            </p:childTnLst>
                          </p:cTn>
                        </p:par>
                        <p:par>
                          <p:cTn id="40" fill="hold">
                            <p:stCondLst>
                              <p:cond delay="2000"/>
                            </p:stCondLst>
                            <p:childTnLst>
                              <p:par>
                                <p:cTn id="41" presetID="26" presetClass="emph" presetSubtype="0" fill="hold" nodeType="afterEffect">
                                  <p:stCondLst>
                                    <p:cond delay="0"/>
                                  </p:stCondLst>
                                  <p:childTnLst>
                                    <p:animEffect transition="out" filter="fade">
                                      <p:cBhvr>
                                        <p:cTn id="42" dur="500" tmFilter="0, 0; .2, .5; .8, .5; 1, 0"/>
                                        <p:tgtEl>
                                          <p:spTgt spid="29"/>
                                        </p:tgtEl>
                                      </p:cBhvr>
                                    </p:animEffect>
                                    <p:animScale>
                                      <p:cBhvr>
                                        <p:cTn id="43" dur="250" autoRev="1" fill="hold"/>
                                        <p:tgtEl>
                                          <p:spTgt spid="29"/>
                                        </p:tgtEl>
                                      </p:cBhvr>
                                      <p:by x="105000" y="105000"/>
                                    </p:animScale>
                                  </p:childTnLst>
                                </p:cTn>
                              </p:par>
                            </p:childTnLst>
                          </p:cTn>
                        </p:par>
                        <p:par>
                          <p:cTn id="44" fill="hold">
                            <p:stCondLst>
                              <p:cond delay="2500"/>
                            </p:stCondLst>
                            <p:childTnLst>
                              <p:par>
                                <p:cTn id="45" presetID="26" presetClass="emph" presetSubtype="0" fill="hold" nodeType="afterEffect">
                                  <p:stCondLst>
                                    <p:cond delay="0"/>
                                  </p:stCondLst>
                                  <p:childTnLst>
                                    <p:animEffect transition="out" filter="fade">
                                      <p:cBhvr>
                                        <p:cTn id="46" dur="500" tmFilter="0, 0; .2, .5; .8, .5; 1, 0"/>
                                        <p:tgtEl>
                                          <p:spTgt spid="31"/>
                                        </p:tgtEl>
                                      </p:cBhvr>
                                    </p:animEffect>
                                    <p:animScale>
                                      <p:cBhvr>
                                        <p:cTn id="47" dur="250" autoRev="1" fill="hold"/>
                                        <p:tgtEl>
                                          <p:spTgt spid="31"/>
                                        </p:tgtEl>
                                      </p:cBhvr>
                                      <p:by x="105000" y="105000"/>
                                    </p:animScale>
                                  </p:childTnLst>
                                </p:cTn>
                              </p:par>
                            </p:childTnLst>
                          </p:cTn>
                        </p:par>
                        <p:par>
                          <p:cTn id="48" fill="hold">
                            <p:stCondLst>
                              <p:cond delay="3000"/>
                            </p:stCondLst>
                            <p:childTnLst>
                              <p:par>
                                <p:cTn id="49" presetID="26" presetClass="emph" presetSubtype="0" fill="hold" nodeType="afterEffect">
                                  <p:stCondLst>
                                    <p:cond delay="0"/>
                                  </p:stCondLst>
                                  <p:childTnLst>
                                    <p:animEffect transition="out" filter="fade">
                                      <p:cBhvr>
                                        <p:cTn id="50" dur="500" tmFilter="0, 0; .2, .5; .8, .5; 1, 0"/>
                                        <p:tgtEl>
                                          <p:spTgt spid="33"/>
                                        </p:tgtEl>
                                      </p:cBhvr>
                                    </p:animEffect>
                                    <p:animScale>
                                      <p:cBhvr>
                                        <p:cTn id="51" dur="250" autoRev="1" fill="hold"/>
                                        <p:tgtEl>
                                          <p:spTgt spid="33"/>
                                        </p:tgtEl>
                                      </p:cBhvr>
                                      <p:by x="105000" y="105000"/>
                                    </p:animScale>
                                  </p:childTnLst>
                                </p:cTn>
                              </p:par>
                            </p:childTnLst>
                          </p:cTn>
                        </p:par>
                        <p:par>
                          <p:cTn id="52" fill="hold">
                            <p:stCondLst>
                              <p:cond delay="3500"/>
                            </p:stCondLst>
                            <p:childTnLst>
                              <p:par>
                                <p:cTn id="53" presetID="26" presetClass="emph" presetSubtype="0" fill="hold" nodeType="afterEffect">
                                  <p:stCondLst>
                                    <p:cond delay="0"/>
                                  </p:stCondLst>
                                  <p:childTnLst>
                                    <p:animEffect transition="out" filter="fade">
                                      <p:cBhvr>
                                        <p:cTn id="54" dur="500" tmFilter="0, 0; .2, .5; .8, .5; 1, 0"/>
                                        <p:tgtEl>
                                          <p:spTgt spid="34"/>
                                        </p:tgtEl>
                                      </p:cBhvr>
                                    </p:animEffect>
                                    <p:animScale>
                                      <p:cBhvr>
                                        <p:cTn id="55" dur="250" autoRev="1" fill="hold"/>
                                        <p:tgtEl>
                                          <p:spTgt spid="34"/>
                                        </p:tgtEl>
                                      </p:cBhvr>
                                      <p:by x="105000" y="105000"/>
                                    </p:animScale>
                                  </p:childTnLst>
                                </p:cTn>
                              </p:par>
                            </p:childTnLst>
                          </p:cTn>
                        </p:par>
                        <p:par>
                          <p:cTn id="56" fill="hold">
                            <p:stCondLst>
                              <p:cond delay="4000"/>
                            </p:stCondLst>
                            <p:childTnLst>
                              <p:par>
                                <p:cTn id="57" presetID="2" presetClass="entr" presetSubtype="8" fill="hold" grpId="0" nodeType="afterEffect">
                                  <p:stCondLst>
                                    <p:cond delay="0"/>
                                  </p:stCondLst>
                                  <p:childTnLst>
                                    <p:set>
                                      <p:cBhvr>
                                        <p:cTn id="58" dur="1" fill="hold">
                                          <p:stCondLst>
                                            <p:cond delay="0"/>
                                          </p:stCondLst>
                                        </p:cTn>
                                        <p:tgtEl>
                                          <p:spTgt spid="3"/>
                                        </p:tgtEl>
                                        <p:attrNameLst>
                                          <p:attrName>style.visibility</p:attrName>
                                        </p:attrNameLst>
                                      </p:cBhvr>
                                      <p:to>
                                        <p:strVal val="visible"/>
                                      </p:to>
                                    </p:set>
                                    <p:anim calcmode="lin" valueType="num">
                                      <p:cBhvr additive="base">
                                        <p:cTn id="59" dur="500" fill="hold"/>
                                        <p:tgtEl>
                                          <p:spTgt spid="3"/>
                                        </p:tgtEl>
                                        <p:attrNameLst>
                                          <p:attrName>ppt_x</p:attrName>
                                        </p:attrNameLst>
                                      </p:cBhvr>
                                      <p:tavLst>
                                        <p:tav tm="0">
                                          <p:val>
                                            <p:strVal val="0-#ppt_w/2"/>
                                          </p:val>
                                        </p:tav>
                                        <p:tav tm="100000">
                                          <p:val>
                                            <p:strVal val="#ppt_x"/>
                                          </p:val>
                                        </p:tav>
                                      </p:tavLst>
                                    </p:anim>
                                    <p:anim calcmode="lin" valueType="num">
                                      <p:cBhvr additive="base">
                                        <p:cTn id="60" dur="500" fill="hold"/>
                                        <p:tgtEl>
                                          <p:spTgt spid="3"/>
                                        </p:tgtEl>
                                        <p:attrNameLst>
                                          <p:attrName>ppt_y</p:attrName>
                                        </p:attrNameLst>
                                      </p:cBhvr>
                                      <p:tavLst>
                                        <p:tav tm="0">
                                          <p:val>
                                            <p:strVal val="#ppt_y"/>
                                          </p:val>
                                        </p:tav>
                                        <p:tav tm="100000">
                                          <p:val>
                                            <p:strVal val="#ppt_y"/>
                                          </p:val>
                                        </p:tav>
                                      </p:tavLst>
                                    </p:anim>
                                  </p:childTnLst>
                                </p:cTn>
                              </p:par>
                            </p:childTnLst>
                          </p:cTn>
                        </p:par>
                        <p:par>
                          <p:cTn id="61" fill="hold">
                            <p:stCondLst>
                              <p:cond delay="4500"/>
                            </p:stCondLst>
                            <p:childTnLst>
                              <p:par>
                                <p:cTn id="62" presetID="2" presetClass="entr" presetSubtype="8" fill="hold" grpId="0" nodeType="afterEffect">
                                  <p:stCondLst>
                                    <p:cond delay="0"/>
                                  </p:stCondLst>
                                  <p:childTnLst>
                                    <p:set>
                                      <p:cBhvr>
                                        <p:cTn id="63" dur="1" fill="hold">
                                          <p:stCondLst>
                                            <p:cond delay="0"/>
                                          </p:stCondLst>
                                        </p:cTn>
                                        <p:tgtEl>
                                          <p:spTgt spid="10"/>
                                        </p:tgtEl>
                                        <p:attrNameLst>
                                          <p:attrName>style.visibility</p:attrName>
                                        </p:attrNameLst>
                                      </p:cBhvr>
                                      <p:to>
                                        <p:strVal val="visible"/>
                                      </p:to>
                                    </p:set>
                                    <p:anim calcmode="lin" valueType="num">
                                      <p:cBhvr additive="base">
                                        <p:cTn id="64" dur="500" fill="hold"/>
                                        <p:tgtEl>
                                          <p:spTgt spid="10"/>
                                        </p:tgtEl>
                                        <p:attrNameLst>
                                          <p:attrName>ppt_x</p:attrName>
                                        </p:attrNameLst>
                                      </p:cBhvr>
                                      <p:tavLst>
                                        <p:tav tm="0">
                                          <p:val>
                                            <p:strVal val="0-#ppt_w/2"/>
                                          </p:val>
                                        </p:tav>
                                        <p:tav tm="100000">
                                          <p:val>
                                            <p:strVal val="#ppt_x"/>
                                          </p:val>
                                        </p:tav>
                                      </p:tavLst>
                                    </p:anim>
                                    <p:anim calcmode="lin" valueType="num">
                                      <p:cBhvr additive="base">
                                        <p:cTn id="65" dur="500" fill="hold"/>
                                        <p:tgtEl>
                                          <p:spTgt spid="10"/>
                                        </p:tgtEl>
                                        <p:attrNameLst>
                                          <p:attrName>ppt_y</p:attrName>
                                        </p:attrNameLst>
                                      </p:cBhvr>
                                      <p:tavLst>
                                        <p:tav tm="0">
                                          <p:val>
                                            <p:strVal val="#ppt_y"/>
                                          </p:val>
                                        </p:tav>
                                        <p:tav tm="100000">
                                          <p:val>
                                            <p:strVal val="#ppt_y"/>
                                          </p:val>
                                        </p:tav>
                                      </p:tavLst>
                                    </p:anim>
                                  </p:childTnLst>
                                </p:cTn>
                              </p:par>
                            </p:childTnLst>
                          </p:cTn>
                        </p:par>
                        <p:par>
                          <p:cTn id="66" fill="hold">
                            <p:stCondLst>
                              <p:cond delay="5000"/>
                            </p:stCondLst>
                            <p:childTnLst>
                              <p:par>
                                <p:cTn id="67" presetID="2" presetClass="entr" presetSubtype="8" fill="hold" grpId="0" nodeType="afterEffect">
                                  <p:stCondLst>
                                    <p:cond delay="0"/>
                                  </p:stCondLst>
                                  <p:childTnLst>
                                    <p:set>
                                      <p:cBhvr>
                                        <p:cTn id="68" dur="1" fill="hold">
                                          <p:stCondLst>
                                            <p:cond delay="0"/>
                                          </p:stCondLst>
                                        </p:cTn>
                                        <p:tgtEl>
                                          <p:spTgt spid="12"/>
                                        </p:tgtEl>
                                        <p:attrNameLst>
                                          <p:attrName>style.visibility</p:attrName>
                                        </p:attrNameLst>
                                      </p:cBhvr>
                                      <p:to>
                                        <p:strVal val="visible"/>
                                      </p:to>
                                    </p:set>
                                    <p:anim calcmode="lin" valueType="num">
                                      <p:cBhvr additive="base">
                                        <p:cTn id="69" dur="500" fill="hold"/>
                                        <p:tgtEl>
                                          <p:spTgt spid="12"/>
                                        </p:tgtEl>
                                        <p:attrNameLst>
                                          <p:attrName>ppt_x</p:attrName>
                                        </p:attrNameLst>
                                      </p:cBhvr>
                                      <p:tavLst>
                                        <p:tav tm="0">
                                          <p:val>
                                            <p:strVal val="0-#ppt_w/2"/>
                                          </p:val>
                                        </p:tav>
                                        <p:tav tm="100000">
                                          <p:val>
                                            <p:strVal val="#ppt_x"/>
                                          </p:val>
                                        </p:tav>
                                      </p:tavLst>
                                    </p:anim>
                                    <p:anim calcmode="lin" valueType="num">
                                      <p:cBhvr additive="base">
                                        <p:cTn id="70" dur="500" fill="hold"/>
                                        <p:tgtEl>
                                          <p:spTgt spid="12"/>
                                        </p:tgtEl>
                                        <p:attrNameLst>
                                          <p:attrName>ppt_y</p:attrName>
                                        </p:attrNameLst>
                                      </p:cBhvr>
                                      <p:tavLst>
                                        <p:tav tm="0">
                                          <p:val>
                                            <p:strVal val="#ppt_y"/>
                                          </p:val>
                                        </p:tav>
                                        <p:tav tm="100000">
                                          <p:val>
                                            <p:strVal val="#ppt_y"/>
                                          </p:val>
                                        </p:tav>
                                      </p:tavLst>
                                    </p:anim>
                                  </p:childTnLst>
                                </p:cTn>
                              </p:par>
                            </p:childTnLst>
                          </p:cTn>
                        </p:par>
                        <p:par>
                          <p:cTn id="71" fill="hold">
                            <p:stCondLst>
                              <p:cond delay="5500"/>
                            </p:stCondLst>
                            <p:childTnLst>
                              <p:par>
                                <p:cTn id="72" presetID="2" presetClass="entr" presetSubtype="8" fill="hold" grpId="0" nodeType="afterEffect">
                                  <p:stCondLst>
                                    <p:cond delay="0"/>
                                  </p:stCondLst>
                                  <p:childTnLst>
                                    <p:set>
                                      <p:cBhvr>
                                        <p:cTn id="73" dur="1" fill="hold">
                                          <p:stCondLst>
                                            <p:cond delay="0"/>
                                          </p:stCondLst>
                                        </p:cTn>
                                        <p:tgtEl>
                                          <p:spTgt spid="14"/>
                                        </p:tgtEl>
                                        <p:attrNameLst>
                                          <p:attrName>style.visibility</p:attrName>
                                        </p:attrNameLst>
                                      </p:cBhvr>
                                      <p:to>
                                        <p:strVal val="visible"/>
                                      </p:to>
                                    </p:set>
                                    <p:anim calcmode="lin" valueType="num">
                                      <p:cBhvr additive="base">
                                        <p:cTn id="74" dur="500" fill="hold"/>
                                        <p:tgtEl>
                                          <p:spTgt spid="14"/>
                                        </p:tgtEl>
                                        <p:attrNameLst>
                                          <p:attrName>ppt_x</p:attrName>
                                        </p:attrNameLst>
                                      </p:cBhvr>
                                      <p:tavLst>
                                        <p:tav tm="0">
                                          <p:val>
                                            <p:strVal val="0-#ppt_w/2"/>
                                          </p:val>
                                        </p:tav>
                                        <p:tav tm="100000">
                                          <p:val>
                                            <p:strVal val="#ppt_x"/>
                                          </p:val>
                                        </p:tav>
                                      </p:tavLst>
                                    </p:anim>
                                    <p:anim calcmode="lin" valueType="num">
                                      <p:cBhvr additive="base">
                                        <p:cTn id="75" dur="500" fill="hold"/>
                                        <p:tgtEl>
                                          <p:spTgt spid="14"/>
                                        </p:tgtEl>
                                        <p:attrNameLst>
                                          <p:attrName>ppt_y</p:attrName>
                                        </p:attrNameLst>
                                      </p:cBhvr>
                                      <p:tavLst>
                                        <p:tav tm="0">
                                          <p:val>
                                            <p:strVal val="#ppt_y"/>
                                          </p:val>
                                        </p:tav>
                                        <p:tav tm="100000">
                                          <p:val>
                                            <p:strVal val="#ppt_y"/>
                                          </p:val>
                                        </p:tav>
                                      </p:tavLst>
                                    </p:anim>
                                  </p:childTnLst>
                                </p:cTn>
                              </p:par>
                            </p:childTnLst>
                          </p:cTn>
                        </p:par>
                        <p:par>
                          <p:cTn id="76" fill="hold">
                            <p:stCondLst>
                              <p:cond delay="6000"/>
                            </p:stCondLst>
                            <p:childTnLst>
                              <p:par>
                                <p:cTn id="77" presetID="2" presetClass="entr" presetSubtype="8" fill="hold" grpId="0" nodeType="afterEffect">
                                  <p:stCondLst>
                                    <p:cond delay="0"/>
                                  </p:stCondLst>
                                  <p:childTnLst>
                                    <p:set>
                                      <p:cBhvr>
                                        <p:cTn id="78" dur="1" fill="hold">
                                          <p:stCondLst>
                                            <p:cond delay="0"/>
                                          </p:stCondLst>
                                        </p:cTn>
                                        <p:tgtEl>
                                          <p:spTgt spid="21"/>
                                        </p:tgtEl>
                                        <p:attrNameLst>
                                          <p:attrName>style.visibility</p:attrName>
                                        </p:attrNameLst>
                                      </p:cBhvr>
                                      <p:to>
                                        <p:strVal val="visible"/>
                                      </p:to>
                                    </p:set>
                                    <p:anim calcmode="lin" valueType="num">
                                      <p:cBhvr additive="base">
                                        <p:cTn id="79" dur="500" fill="hold"/>
                                        <p:tgtEl>
                                          <p:spTgt spid="21"/>
                                        </p:tgtEl>
                                        <p:attrNameLst>
                                          <p:attrName>ppt_x</p:attrName>
                                        </p:attrNameLst>
                                      </p:cBhvr>
                                      <p:tavLst>
                                        <p:tav tm="0">
                                          <p:val>
                                            <p:strVal val="0-#ppt_w/2"/>
                                          </p:val>
                                        </p:tav>
                                        <p:tav tm="100000">
                                          <p:val>
                                            <p:strVal val="#ppt_x"/>
                                          </p:val>
                                        </p:tav>
                                      </p:tavLst>
                                    </p:anim>
                                    <p:anim calcmode="lin" valueType="num">
                                      <p:cBhvr additive="base">
                                        <p:cTn id="80" dur="500" fill="hold"/>
                                        <p:tgtEl>
                                          <p:spTgt spid="21"/>
                                        </p:tgtEl>
                                        <p:attrNameLst>
                                          <p:attrName>ppt_y</p:attrName>
                                        </p:attrNameLst>
                                      </p:cBhvr>
                                      <p:tavLst>
                                        <p:tav tm="0">
                                          <p:val>
                                            <p:strVal val="#ppt_y"/>
                                          </p:val>
                                        </p:tav>
                                        <p:tav tm="100000">
                                          <p:val>
                                            <p:strVal val="#ppt_y"/>
                                          </p:val>
                                        </p:tav>
                                      </p:tavLst>
                                    </p:anim>
                                  </p:childTnLst>
                                </p:cTn>
                              </p:par>
                            </p:childTnLst>
                          </p:cTn>
                        </p:par>
                        <p:par>
                          <p:cTn id="81" fill="hold">
                            <p:stCondLst>
                              <p:cond delay="6500"/>
                            </p:stCondLst>
                            <p:childTnLst>
                              <p:par>
                                <p:cTn id="82" presetID="2" presetClass="entr" presetSubtype="8" fill="hold" grpId="0" nodeType="afterEffect">
                                  <p:stCondLst>
                                    <p:cond delay="0"/>
                                  </p:stCondLst>
                                  <p:childTnLst>
                                    <p:set>
                                      <p:cBhvr>
                                        <p:cTn id="83" dur="1" fill="hold">
                                          <p:stCondLst>
                                            <p:cond delay="0"/>
                                          </p:stCondLst>
                                        </p:cTn>
                                        <p:tgtEl>
                                          <p:spTgt spid="23"/>
                                        </p:tgtEl>
                                        <p:attrNameLst>
                                          <p:attrName>style.visibility</p:attrName>
                                        </p:attrNameLst>
                                      </p:cBhvr>
                                      <p:to>
                                        <p:strVal val="visible"/>
                                      </p:to>
                                    </p:set>
                                    <p:anim calcmode="lin" valueType="num">
                                      <p:cBhvr additive="base">
                                        <p:cTn id="84" dur="500" fill="hold"/>
                                        <p:tgtEl>
                                          <p:spTgt spid="23"/>
                                        </p:tgtEl>
                                        <p:attrNameLst>
                                          <p:attrName>ppt_x</p:attrName>
                                        </p:attrNameLst>
                                      </p:cBhvr>
                                      <p:tavLst>
                                        <p:tav tm="0">
                                          <p:val>
                                            <p:strVal val="0-#ppt_w/2"/>
                                          </p:val>
                                        </p:tav>
                                        <p:tav tm="100000">
                                          <p:val>
                                            <p:strVal val="#ppt_x"/>
                                          </p:val>
                                        </p:tav>
                                      </p:tavLst>
                                    </p:anim>
                                    <p:anim calcmode="lin" valueType="num">
                                      <p:cBhvr additive="base">
                                        <p:cTn id="85" dur="500" fill="hold"/>
                                        <p:tgtEl>
                                          <p:spTgt spid="2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2" grpId="0"/>
      <p:bldP spid="14" grpId="0"/>
      <p:bldP spid="21" grpId="0"/>
      <p:bldP spid="2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DABDA53-BC8C-5833-DA3A-BB83711C2C96}"/>
              </a:ext>
            </a:extLst>
          </p:cNvPr>
          <p:cNvSpPr/>
          <p:nvPr/>
        </p:nvSpPr>
        <p:spPr>
          <a:xfrm>
            <a:off x="0" y="-93155"/>
            <a:ext cx="12279812" cy="6994838"/>
          </a:xfrm>
          <a:prstGeom prst="rect">
            <a:avLst/>
          </a:prstGeom>
          <a:gradFill>
            <a:gsLst>
              <a:gs pos="100000">
                <a:srgbClr val="002060"/>
              </a:gs>
              <a:gs pos="0">
                <a:srgbClr val="0070C0"/>
              </a:gs>
            </a:gsLst>
            <a:path path="circle">
              <a:fillToRect l="100000" t="100000"/>
            </a:path>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A"/>
          </a:p>
        </p:txBody>
      </p:sp>
      <p:pic>
        <p:nvPicPr>
          <p:cNvPr id="6" name="Picture 5">
            <a:extLst>
              <a:ext uri="{FF2B5EF4-FFF2-40B4-BE49-F238E27FC236}">
                <a16:creationId xmlns:a16="http://schemas.microsoft.com/office/drawing/2014/main" id="{5B6AA00F-895D-35DA-A062-E8C0F6D466BB}"/>
              </a:ext>
            </a:extLst>
          </p:cNvPr>
          <p:cNvPicPr>
            <a:picLocks noChangeAspect="1"/>
          </p:cNvPicPr>
          <p:nvPr/>
        </p:nvPicPr>
        <p:blipFill>
          <a:blip r:embed="rId2"/>
          <a:stretch>
            <a:fillRect/>
          </a:stretch>
        </p:blipFill>
        <p:spPr>
          <a:xfrm>
            <a:off x="-2099691" y="-243839"/>
            <a:ext cx="16867481" cy="7559040"/>
          </a:xfrm>
          <a:prstGeom prst="rect">
            <a:avLst/>
          </a:prstGeom>
        </p:spPr>
      </p:pic>
      <p:pic>
        <p:nvPicPr>
          <p:cNvPr id="4" name="Imagen 7">
            <a:extLst>
              <a:ext uri="{FF2B5EF4-FFF2-40B4-BE49-F238E27FC236}">
                <a16:creationId xmlns:a16="http://schemas.microsoft.com/office/drawing/2014/main" id="{F055F297-8A5C-0F9E-C780-5032DE3A17D5}"/>
              </a:ext>
            </a:extLst>
          </p:cNvPr>
          <p:cNvPicPr/>
          <p:nvPr/>
        </p:nvPicPr>
        <p:blipFill>
          <a:blip r:embed="rId3"/>
          <a:srcRect r="49118"/>
          <a:stretch/>
        </p:blipFill>
        <p:spPr>
          <a:xfrm flipH="1">
            <a:off x="-257859" y="-43683"/>
            <a:ext cx="2786806" cy="6858000"/>
          </a:xfrm>
          <a:prstGeom prst="rect">
            <a:avLst/>
          </a:prstGeom>
        </p:spPr>
      </p:pic>
      <p:sp>
        <p:nvSpPr>
          <p:cNvPr id="646" name="Law No. 54 of 1998 guarantees the legal stability of investments in Panama. It applies to investments at a minimum of $2 million."/>
          <p:cNvSpPr txBox="1"/>
          <p:nvPr/>
        </p:nvSpPr>
        <p:spPr>
          <a:xfrm>
            <a:off x="1135544" y="1775473"/>
            <a:ext cx="4888963" cy="11731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400" tIns="25400" rIns="25400" bIns="25400" anchor="ctr">
            <a:spAutoFit/>
          </a:bodyPr>
          <a:lstStyle>
            <a:lvl1pPr algn="l" defTabSz="825500">
              <a:lnSpc>
                <a:spcPct val="80000"/>
              </a:lnSpc>
              <a:spcBef>
                <a:spcPts val="1000"/>
              </a:spcBef>
              <a:defRPr sz="4200">
                <a:solidFill>
                  <a:srgbClr val="FFFFFF"/>
                </a:solidFill>
                <a:latin typeface="Avenir Heavy"/>
                <a:ea typeface="Avenir Heavy"/>
                <a:cs typeface="Avenir Heavy"/>
                <a:sym typeface="Avenir Heavy"/>
              </a:defRPr>
            </a:lvl1pPr>
          </a:lstStyle>
          <a:p>
            <a:pPr defTabSz="412750" hangingPunct="0">
              <a:spcBef>
                <a:spcPts val="500"/>
              </a:spcBef>
              <a:defRPr>
                <a:latin typeface="Avenir Medium"/>
                <a:ea typeface="Avenir Medium"/>
                <a:cs typeface="Avenir Medium"/>
                <a:sym typeface="Avenir Medium"/>
              </a:defRPr>
            </a:pPr>
            <a:r>
              <a:rPr lang="es-ES" sz="1800" kern="0">
                <a:latin typeface="Avenir Next Medium" panose="020B0503020202020204" pitchFamily="34" charset="0"/>
                <a:cs typeface="Calibri" panose="020F0502020204030204" pitchFamily="34" charset="0"/>
                <a:sym typeface="Avenir Medium"/>
              </a:rPr>
              <a:t>La Ley 54 de 1998 tiene como objeto garantizar la estabilidad jurídica de las inversiones en Panamá. Se aplica con un mínimo de inversión de 2 millones de dólares. </a:t>
            </a:r>
          </a:p>
        </p:txBody>
      </p:sp>
      <p:sp>
        <p:nvSpPr>
          <p:cNvPr id="647" name="LEGAL STABILITY FOR INVESTMENTS"/>
          <p:cNvSpPr txBox="1"/>
          <p:nvPr/>
        </p:nvSpPr>
        <p:spPr>
          <a:xfrm>
            <a:off x="1135544" y="488408"/>
            <a:ext cx="4888963" cy="1159292"/>
          </a:xfrm>
          <a:prstGeom prst="rect">
            <a:avLst/>
          </a:prstGeom>
          <a:ln w="12700">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400" tIns="25400" rIns="25400" bIns="25400" anchor="ctr">
            <a:spAutoFit/>
          </a:bodyPr>
          <a:lstStyle>
            <a:lvl1pPr algn="l" defTabSz="825500">
              <a:lnSpc>
                <a:spcPct val="70000"/>
              </a:lnSpc>
              <a:defRPr sz="6700" cap="all">
                <a:solidFill>
                  <a:srgbClr val="FFFFFF"/>
                </a:solidFill>
                <a:latin typeface="Avenir Medium"/>
                <a:ea typeface="Avenir Medium"/>
                <a:cs typeface="Avenir Medium"/>
                <a:sym typeface="Avenir Medium"/>
              </a:defRPr>
            </a:lvl1pPr>
          </a:lstStyle>
          <a:p>
            <a:pPr defTabSz="412750" hangingPunct="0">
              <a:lnSpc>
                <a:spcPct val="100000"/>
              </a:lnSpc>
              <a:defRPr/>
            </a:pPr>
            <a:r>
              <a:rPr lang="es-PA" sz="3600" b="1" kern="0" cap="none">
                <a:solidFill>
                  <a:srgbClr val="00F6FF"/>
                </a:solidFill>
                <a:latin typeface="Avenir Next" panose="020B0503020202020204" pitchFamily="34" charset="0"/>
                <a:cs typeface="Calibri" panose="020F0502020204030204" pitchFamily="34" charset="0"/>
              </a:rPr>
              <a:t>Ley de estabilidad jurídica</a:t>
            </a:r>
          </a:p>
        </p:txBody>
      </p:sp>
      <p:sp>
        <p:nvSpPr>
          <p:cNvPr id="648" name="Benefits:…"/>
          <p:cNvSpPr txBox="1"/>
          <p:nvPr/>
        </p:nvSpPr>
        <p:spPr>
          <a:xfrm>
            <a:off x="1135544" y="3151033"/>
            <a:ext cx="4960456" cy="190821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400" tIns="25400" rIns="25400" bIns="25400" anchor="ctr">
            <a:spAutoFit/>
          </a:bodyPr>
          <a:lstStyle/>
          <a:p>
            <a:pPr defTabSz="412750" hangingPunct="0">
              <a:spcBef>
                <a:spcPts val="500"/>
              </a:spcBef>
              <a:defRPr sz="4200">
                <a:solidFill>
                  <a:srgbClr val="FFFFFF"/>
                </a:solidFill>
                <a:latin typeface="Avenir Heavy"/>
                <a:ea typeface="Avenir Heavy"/>
                <a:cs typeface="Avenir Heavy"/>
                <a:sym typeface="Avenir Heavy"/>
              </a:defRPr>
            </a:pPr>
            <a:r>
              <a:rPr lang="es-ES" sz="2000" b="1" kern="0">
                <a:solidFill>
                  <a:srgbClr val="FFFFFF"/>
                </a:solidFill>
                <a:latin typeface="Avenir Next" panose="020B0503020202020204" pitchFamily="34" charset="0"/>
                <a:cs typeface="Calibri" panose="020F0502020204030204" pitchFamily="34" charset="0"/>
                <a:sym typeface="Avenir Heavy"/>
              </a:rPr>
              <a:t>Beneficios:</a:t>
            </a:r>
          </a:p>
          <a:p>
            <a:pPr marL="285750" indent="-285750" defTabSz="412750" hangingPunct="0">
              <a:spcBef>
                <a:spcPts val="500"/>
              </a:spcBef>
              <a:buFont typeface="Arial" panose="020B0604020202020204" pitchFamily="34" charset="0"/>
              <a:buChar char="•"/>
              <a:defRPr sz="4200">
                <a:solidFill>
                  <a:srgbClr val="FFFFFF"/>
                </a:solidFill>
                <a:latin typeface="Avenir Heavy"/>
                <a:ea typeface="Avenir Heavy"/>
                <a:cs typeface="Avenir Heavy"/>
                <a:sym typeface="Avenir Heavy"/>
              </a:defRPr>
            </a:pPr>
            <a:r>
              <a:rPr lang="es-ES" sz="1400" kern="0">
                <a:solidFill>
                  <a:srgbClr val="FFFFFF"/>
                </a:solidFill>
                <a:latin typeface="Avenir Next Medium" panose="020B0503020202020204" pitchFamily="34" charset="0"/>
                <a:cs typeface="Calibri" panose="020F0502020204030204" pitchFamily="34" charset="0"/>
                <a:sym typeface="Avenir Heavy"/>
              </a:rPr>
              <a:t>Estabilidad Jurídica salvo que medien causas públicas o de interés social</a:t>
            </a:r>
          </a:p>
          <a:p>
            <a:pPr marL="285750" indent="-285750" defTabSz="412750" hangingPunct="0">
              <a:spcBef>
                <a:spcPts val="500"/>
              </a:spcBef>
              <a:buFont typeface="Arial" panose="020B0604020202020204" pitchFamily="34" charset="0"/>
              <a:buChar char="•"/>
              <a:defRPr sz="4200">
                <a:solidFill>
                  <a:srgbClr val="FFFFFF"/>
                </a:solidFill>
                <a:latin typeface="Avenir Heavy"/>
                <a:ea typeface="Avenir Heavy"/>
                <a:cs typeface="Avenir Heavy"/>
                <a:sym typeface="Avenir Heavy"/>
              </a:defRPr>
            </a:pPr>
            <a:r>
              <a:rPr lang="es-ES" sz="1400" kern="0">
                <a:solidFill>
                  <a:srgbClr val="FFFFFF"/>
                </a:solidFill>
                <a:latin typeface="Avenir Next Medium" panose="020B0503020202020204" pitchFamily="34" charset="0"/>
                <a:cs typeface="Calibri" panose="020F0502020204030204" pitchFamily="34" charset="0"/>
                <a:sym typeface="Avenir Heavy"/>
              </a:rPr>
              <a:t>Estabilidad impositiva en el orden nacional</a:t>
            </a:r>
          </a:p>
          <a:p>
            <a:pPr marL="285750" indent="-285750" defTabSz="412750" hangingPunct="0">
              <a:spcBef>
                <a:spcPts val="500"/>
              </a:spcBef>
              <a:buFont typeface="Arial" panose="020B0604020202020204" pitchFamily="34" charset="0"/>
              <a:buChar char="•"/>
              <a:defRPr sz="4200">
                <a:solidFill>
                  <a:srgbClr val="FFFFFF"/>
                </a:solidFill>
                <a:latin typeface="Avenir Heavy"/>
                <a:ea typeface="Avenir Heavy"/>
                <a:cs typeface="Avenir Heavy"/>
                <a:sym typeface="Avenir Heavy"/>
              </a:defRPr>
            </a:pPr>
            <a:r>
              <a:rPr lang="es-ES" sz="1400" kern="0">
                <a:solidFill>
                  <a:srgbClr val="FFFFFF"/>
                </a:solidFill>
                <a:latin typeface="Avenir Next Medium" panose="020B0503020202020204" pitchFamily="34" charset="0"/>
                <a:cs typeface="Calibri" panose="020F0502020204030204" pitchFamily="34" charset="0"/>
                <a:sym typeface="Avenir Heavy"/>
              </a:rPr>
              <a:t>Estabilidad tributaria en el orden municipal</a:t>
            </a:r>
          </a:p>
          <a:p>
            <a:pPr marL="285750" indent="-285750" defTabSz="412750" hangingPunct="0">
              <a:spcBef>
                <a:spcPts val="500"/>
              </a:spcBef>
              <a:buFont typeface="Arial" panose="020B0604020202020204" pitchFamily="34" charset="0"/>
              <a:buChar char="•"/>
              <a:defRPr sz="4200">
                <a:solidFill>
                  <a:srgbClr val="FFFFFF"/>
                </a:solidFill>
                <a:latin typeface="Avenir Heavy"/>
                <a:ea typeface="Avenir Heavy"/>
                <a:cs typeface="Avenir Heavy"/>
                <a:sym typeface="Avenir Heavy"/>
              </a:defRPr>
            </a:pPr>
            <a:r>
              <a:rPr lang="es-ES" sz="1400" kern="0">
                <a:solidFill>
                  <a:srgbClr val="FFFFFF"/>
                </a:solidFill>
                <a:latin typeface="Avenir Next Medium" panose="020B0503020202020204" pitchFamily="34" charset="0"/>
                <a:cs typeface="Calibri" panose="020F0502020204030204" pitchFamily="34" charset="0"/>
                <a:sym typeface="Avenir Heavy"/>
              </a:rPr>
              <a:t>Estabilidad aduanera por los regímenes que se deriven de leyes especiales.</a:t>
            </a:r>
          </a:p>
        </p:txBody>
      </p:sp>
      <p:pic>
        <p:nvPicPr>
          <p:cNvPr id="5" name="Imagen 4" descr="Código QR&#10;&#10;Descripción generada automáticamente">
            <a:extLst>
              <a:ext uri="{FF2B5EF4-FFF2-40B4-BE49-F238E27FC236}">
                <a16:creationId xmlns:a16="http://schemas.microsoft.com/office/drawing/2014/main" id="{B51DC252-10F2-1730-83AA-6507A4B9EB1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35544" y="5398121"/>
            <a:ext cx="1173142" cy="117314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647"/>
                                        </p:tgtEl>
                                        <p:attrNameLst>
                                          <p:attrName>style.visibility</p:attrName>
                                        </p:attrNameLst>
                                      </p:cBhvr>
                                      <p:to>
                                        <p:strVal val="visible"/>
                                      </p:to>
                                    </p:set>
                                    <p:anim calcmode="lin" valueType="num">
                                      <p:cBhvr additive="base">
                                        <p:cTn id="7" dur="500" fill="hold"/>
                                        <p:tgtEl>
                                          <p:spTgt spid="647"/>
                                        </p:tgtEl>
                                        <p:attrNameLst>
                                          <p:attrName>ppt_x</p:attrName>
                                        </p:attrNameLst>
                                      </p:cBhvr>
                                      <p:tavLst>
                                        <p:tav tm="0">
                                          <p:val>
                                            <p:strVal val="#ppt_x"/>
                                          </p:val>
                                        </p:tav>
                                        <p:tav tm="100000">
                                          <p:val>
                                            <p:strVal val="#ppt_x"/>
                                          </p:val>
                                        </p:tav>
                                      </p:tavLst>
                                    </p:anim>
                                    <p:anim calcmode="lin" valueType="num">
                                      <p:cBhvr additive="base">
                                        <p:cTn id="8" dur="500" fill="hold"/>
                                        <p:tgtEl>
                                          <p:spTgt spid="647"/>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646"/>
                                        </p:tgtEl>
                                        <p:attrNameLst>
                                          <p:attrName>style.visibility</p:attrName>
                                        </p:attrNameLst>
                                      </p:cBhvr>
                                      <p:to>
                                        <p:strVal val="visible"/>
                                      </p:to>
                                    </p:set>
                                    <p:anim calcmode="lin" valueType="num">
                                      <p:cBhvr additive="base">
                                        <p:cTn id="11" dur="500" fill="hold"/>
                                        <p:tgtEl>
                                          <p:spTgt spid="646"/>
                                        </p:tgtEl>
                                        <p:attrNameLst>
                                          <p:attrName>ppt_x</p:attrName>
                                        </p:attrNameLst>
                                      </p:cBhvr>
                                      <p:tavLst>
                                        <p:tav tm="0">
                                          <p:val>
                                            <p:strVal val="#ppt_x"/>
                                          </p:val>
                                        </p:tav>
                                        <p:tav tm="100000">
                                          <p:val>
                                            <p:strVal val="#ppt_x"/>
                                          </p:val>
                                        </p:tav>
                                      </p:tavLst>
                                    </p:anim>
                                    <p:anim calcmode="lin" valueType="num">
                                      <p:cBhvr additive="base">
                                        <p:cTn id="12" dur="500" fill="hold"/>
                                        <p:tgtEl>
                                          <p:spTgt spid="646"/>
                                        </p:tgtEl>
                                        <p:attrNameLst>
                                          <p:attrName>ppt_y</p:attrName>
                                        </p:attrNameLst>
                                      </p:cBhvr>
                                      <p:tavLst>
                                        <p:tav tm="0">
                                          <p:val>
                                            <p:strVal val="0-#ppt_h/2"/>
                                          </p:val>
                                        </p:tav>
                                        <p:tav tm="100000">
                                          <p:val>
                                            <p:strVal val="#ppt_y"/>
                                          </p:val>
                                        </p:tav>
                                      </p:tavLst>
                                    </p:anim>
                                  </p:childTnLst>
                                </p:cTn>
                              </p:par>
                              <p:par>
                                <p:cTn id="13" presetID="2" presetClass="entr" presetSubtype="1" fill="hold" grpId="0" nodeType="withEffect">
                                  <p:stCondLst>
                                    <p:cond delay="0"/>
                                  </p:stCondLst>
                                  <p:childTnLst>
                                    <p:set>
                                      <p:cBhvr>
                                        <p:cTn id="14" dur="1" fill="hold">
                                          <p:stCondLst>
                                            <p:cond delay="0"/>
                                          </p:stCondLst>
                                        </p:cTn>
                                        <p:tgtEl>
                                          <p:spTgt spid="648"/>
                                        </p:tgtEl>
                                        <p:attrNameLst>
                                          <p:attrName>style.visibility</p:attrName>
                                        </p:attrNameLst>
                                      </p:cBhvr>
                                      <p:to>
                                        <p:strVal val="visible"/>
                                      </p:to>
                                    </p:set>
                                    <p:anim calcmode="lin" valueType="num">
                                      <p:cBhvr additive="base">
                                        <p:cTn id="15" dur="500" fill="hold"/>
                                        <p:tgtEl>
                                          <p:spTgt spid="648"/>
                                        </p:tgtEl>
                                        <p:attrNameLst>
                                          <p:attrName>ppt_x</p:attrName>
                                        </p:attrNameLst>
                                      </p:cBhvr>
                                      <p:tavLst>
                                        <p:tav tm="0">
                                          <p:val>
                                            <p:strVal val="#ppt_x"/>
                                          </p:val>
                                        </p:tav>
                                        <p:tav tm="100000">
                                          <p:val>
                                            <p:strVal val="#ppt_x"/>
                                          </p:val>
                                        </p:tav>
                                      </p:tavLst>
                                    </p:anim>
                                    <p:anim calcmode="lin" valueType="num">
                                      <p:cBhvr additive="base">
                                        <p:cTn id="16" dur="500" fill="hold"/>
                                        <p:tgtEl>
                                          <p:spTgt spid="648"/>
                                        </p:tgtEl>
                                        <p:attrNameLst>
                                          <p:attrName>ppt_y</p:attrName>
                                        </p:attrNameLst>
                                      </p:cBhvr>
                                      <p:tavLst>
                                        <p:tav tm="0">
                                          <p:val>
                                            <p:strVal val="0-#ppt_h/2"/>
                                          </p:val>
                                        </p:tav>
                                        <p:tav tm="100000">
                                          <p:val>
                                            <p:strVal val="#ppt_y"/>
                                          </p:val>
                                        </p:tav>
                                      </p:tavLst>
                                    </p:anim>
                                  </p:childTnLst>
                                </p:cTn>
                              </p:par>
                              <p:par>
                                <p:cTn id="17" presetID="2" presetClass="entr" presetSubtype="1"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6" grpId="0" animBg="1"/>
      <p:bldP spid="647" grpId="0" animBg="1"/>
      <p:bldP spid="648" grpId="0" animBg="1"/>
    </p:bldLst>
  </p:timing>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Tema1propana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ROPANAMA">
      <a:majorFont>
        <a:latin typeface="Avenir Next Demi Bold"/>
        <a:ea typeface=""/>
        <a:cs typeface=""/>
      </a:majorFont>
      <a:minorFont>
        <a:latin typeface="Avenir"/>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ema1propanama" id="{9568922E-525E-454B-9266-4EC56CC0BA11}" vid="{5D56F163-331F-4008-99D6-83A5F45C074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TotalTime>
  <Words>1744</Words>
  <Application>Microsoft Office PowerPoint</Application>
  <PresentationFormat>Widescreen</PresentationFormat>
  <Paragraphs>225</Paragraphs>
  <Slides>14</Slides>
  <Notes>11</Notes>
  <HiddenSlides>0</HiddenSlides>
  <MMClips>5</MMClips>
  <ScaleCrop>false</ScaleCrop>
  <HeadingPairs>
    <vt:vector size="4" baseType="variant">
      <vt:variant>
        <vt:lpstr>Theme</vt:lpstr>
      </vt:variant>
      <vt:variant>
        <vt:i4>3</vt:i4>
      </vt:variant>
      <vt:variant>
        <vt:lpstr>Slide Titles</vt:lpstr>
      </vt:variant>
      <vt:variant>
        <vt:i4>14</vt:i4>
      </vt:variant>
    </vt:vector>
  </HeadingPairs>
  <TitlesOfParts>
    <vt:vector size="17" baseType="lpstr">
      <vt:lpstr>Tema de Office</vt:lpstr>
      <vt:lpstr>1_Tema de Office</vt:lpstr>
      <vt:lpstr>Tema1propanama</vt:lpstr>
      <vt:lpstr>PowerPoint Presentation</vt:lpstr>
      <vt:lpstr>PowerPoint Presentation</vt:lpstr>
      <vt:lpstr>PowerPoint Presentation</vt:lpstr>
      <vt:lpstr>PowerPoint Presentation</vt:lpstr>
      <vt:lpstr>PowerPoint Presentation</vt:lpstr>
      <vt:lpstr>PowerPoint Presentation</vt:lpstr>
      <vt:lpstr>ABRIR UN NEGOCIO EN PANAMÁ</vt:lpstr>
      <vt:lpstr>PowerPoint Presentation</vt:lpstr>
      <vt:lpstr> El clúster logístico en torno al Canal de Panamá representa cerca del 30% del PIB del país</vt:lpstr>
      <vt:lpstr>PowerPoint Presentation</vt:lpstr>
      <vt:lpstr>Panamá como Hub Digital</vt:lpstr>
      <vt:lpstr>PowerPoint Presentation</vt:lpstr>
      <vt:lpstr>Ecosistema FINTECH</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Jahir Sanchez</dc:creator>
  <cp:lastModifiedBy>Jesenia Bogantes</cp:lastModifiedBy>
  <cp:revision>5</cp:revision>
  <dcterms:created xsi:type="dcterms:W3CDTF">2025-05-05T19:30:57Z</dcterms:created>
  <dcterms:modified xsi:type="dcterms:W3CDTF">2026-02-09T17:10:32Z</dcterms:modified>
</cp:coreProperties>
</file>